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36"/>
  </p:notesMasterIdLst>
  <p:sldIdLst>
    <p:sldId id="6379" r:id="rId3"/>
    <p:sldId id="6385" r:id="rId4"/>
    <p:sldId id="6351" r:id="rId5"/>
    <p:sldId id="6332" r:id="rId6"/>
    <p:sldId id="6367" r:id="rId7"/>
    <p:sldId id="6398" r:id="rId8"/>
    <p:sldId id="6399" r:id="rId9"/>
    <p:sldId id="6400" r:id="rId10"/>
    <p:sldId id="6401" r:id="rId11"/>
    <p:sldId id="6402" r:id="rId12"/>
    <p:sldId id="6329" r:id="rId13"/>
    <p:sldId id="6377" r:id="rId14"/>
    <p:sldId id="6378" r:id="rId15"/>
    <p:sldId id="6376" r:id="rId16"/>
    <p:sldId id="6404" r:id="rId17"/>
    <p:sldId id="260" r:id="rId18"/>
    <p:sldId id="261" r:id="rId19"/>
    <p:sldId id="6345" r:id="rId20"/>
    <p:sldId id="6386" r:id="rId21"/>
    <p:sldId id="6387" r:id="rId22"/>
    <p:sldId id="6388" r:id="rId23"/>
    <p:sldId id="6389" r:id="rId24"/>
    <p:sldId id="6390" r:id="rId25"/>
    <p:sldId id="6391" r:id="rId26"/>
    <p:sldId id="6392" r:id="rId27"/>
    <p:sldId id="6393" r:id="rId28"/>
    <p:sldId id="6406" r:id="rId29"/>
    <p:sldId id="6395" r:id="rId30"/>
    <p:sldId id="6409" r:id="rId31"/>
    <p:sldId id="6410" r:id="rId32"/>
    <p:sldId id="6415" r:id="rId33"/>
    <p:sldId id="6405" r:id="rId34"/>
    <p:sldId id="641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A50"/>
    <a:srgbClr val="006A64"/>
    <a:srgbClr val="008078"/>
    <a:srgbClr val="00B7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5"/>
    <p:restoredTop sz="91433"/>
  </p:normalViewPr>
  <p:slideViewPr>
    <p:cSldViewPr snapToGrid="0">
      <p:cViewPr varScale="1">
        <p:scale>
          <a:sx n="97" d="100"/>
          <a:sy n="97" d="100"/>
        </p:scale>
        <p:origin x="232" y="400"/>
      </p:cViewPr>
      <p:guideLst/>
    </p:cSldViewPr>
  </p:slideViewPr>
  <p:outlineViewPr>
    <p:cViewPr>
      <p:scale>
        <a:sx n="33" d="100"/>
        <a:sy n="33" d="100"/>
      </p:scale>
      <p:origin x="0" y="-2687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D5D27-ADB4-9E45-8131-ACDD18D6442B}" type="datetimeFigureOut">
              <a:rPr lang="en-US" smtClean="0"/>
              <a:t>9/26/22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14552-7C73-0A42-B22E-C8A9003C6C4A}" type="slidenum">
              <a:rPr lang="en-US" smtClean="0"/>
              <a:t>‹#›</a:t>
            </a:fld>
            <a:endParaRPr lang="en-US"/>
          </a:p>
        </p:txBody>
      </p:sp>
    </p:spTree>
    <p:extLst>
      <p:ext uri="{BB962C8B-B14F-4D97-AF65-F5344CB8AC3E}">
        <p14:creationId xmlns:p14="http://schemas.microsoft.com/office/powerpoint/2010/main" val="3273714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a:t>
            </a:fld>
            <a:endParaRPr lang="en-US" dirty="0"/>
          </a:p>
        </p:txBody>
      </p:sp>
    </p:spTree>
    <p:extLst>
      <p:ext uri="{BB962C8B-B14F-4D97-AF65-F5344CB8AC3E}">
        <p14:creationId xmlns:p14="http://schemas.microsoft.com/office/powerpoint/2010/main" val="313026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12</a:t>
            </a:fld>
            <a:endParaRPr lang="en-US"/>
          </a:p>
        </p:txBody>
      </p:sp>
    </p:spTree>
    <p:extLst>
      <p:ext uri="{BB962C8B-B14F-4D97-AF65-F5344CB8AC3E}">
        <p14:creationId xmlns:p14="http://schemas.microsoft.com/office/powerpoint/2010/main" val="2519167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13</a:t>
            </a:fld>
            <a:endParaRPr lang="en-US" dirty="0"/>
          </a:p>
        </p:txBody>
      </p:sp>
    </p:spTree>
    <p:extLst>
      <p:ext uri="{BB962C8B-B14F-4D97-AF65-F5344CB8AC3E}">
        <p14:creationId xmlns:p14="http://schemas.microsoft.com/office/powerpoint/2010/main" val="1693335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14</a:t>
            </a:fld>
            <a:endParaRPr lang="en-US" dirty="0"/>
          </a:p>
        </p:txBody>
      </p:sp>
    </p:spTree>
    <p:extLst>
      <p:ext uri="{BB962C8B-B14F-4D97-AF65-F5344CB8AC3E}">
        <p14:creationId xmlns:p14="http://schemas.microsoft.com/office/powerpoint/2010/main" val="429156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15</a:t>
            </a:fld>
            <a:endParaRPr lang="en-US"/>
          </a:p>
        </p:txBody>
      </p:sp>
    </p:spTree>
    <p:extLst>
      <p:ext uri="{BB962C8B-B14F-4D97-AF65-F5344CB8AC3E}">
        <p14:creationId xmlns:p14="http://schemas.microsoft.com/office/powerpoint/2010/main" val="23969127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16</a:t>
            </a:fld>
            <a:endParaRPr lang="en-US" dirty="0"/>
          </a:p>
        </p:txBody>
      </p:sp>
    </p:spTree>
    <p:extLst>
      <p:ext uri="{BB962C8B-B14F-4D97-AF65-F5344CB8AC3E}">
        <p14:creationId xmlns:p14="http://schemas.microsoft.com/office/powerpoint/2010/main" val="117509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17</a:t>
            </a:fld>
            <a:endParaRPr lang="en-US" dirty="0"/>
          </a:p>
        </p:txBody>
      </p:sp>
    </p:spTree>
    <p:extLst>
      <p:ext uri="{BB962C8B-B14F-4D97-AF65-F5344CB8AC3E}">
        <p14:creationId xmlns:p14="http://schemas.microsoft.com/office/powerpoint/2010/main" val="4236181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4E14552-7C73-0A42-B22E-C8A9003C6C4A}" type="slidenum">
              <a:rPr lang="en-US" smtClean="0"/>
              <a:t>18</a:t>
            </a:fld>
            <a:endParaRPr lang="en-US"/>
          </a:p>
        </p:txBody>
      </p:sp>
    </p:spTree>
    <p:extLst>
      <p:ext uri="{BB962C8B-B14F-4D97-AF65-F5344CB8AC3E}">
        <p14:creationId xmlns:p14="http://schemas.microsoft.com/office/powerpoint/2010/main" val="3172786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r>
              <a:rPr lang="en-US" dirty="0" err="1"/>
              <a:t>eg</a:t>
            </a:r>
            <a:r>
              <a:rPr lang="en-US" dirty="0"/>
              <a:t> media, parameter, method, lab/sensor metadata, period of 		record, data quality codes)</a:t>
            </a:r>
          </a:p>
          <a:p>
            <a:endParaRPr lang="en-US" dirty="0"/>
          </a:p>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32</a:t>
            </a:fld>
            <a:endParaRPr lang="en-US"/>
          </a:p>
        </p:txBody>
      </p:sp>
    </p:spTree>
    <p:extLst>
      <p:ext uri="{BB962C8B-B14F-4D97-AF65-F5344CB8AC3E}">
        <p14:creationId xmlns:p14="http://schemas.microsoft.com/office/powerpoint/2010/main" val="2410297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t>
            </a:r>
            <a:r>
              <a:rPr lang="en-US" dirty="0" err="1"/>
              <a:t>eg</a:t>
            </a:r>
            <a:r>
              <a:rPr lang="en-US" dirty="0"/>
              <a:t> media, parameter, method, lab/sensor metadata, period of 		record, data quality codes)</a:t>
            </a:r>
          </a:p>
          <a:p>
            <a:endParaRPr lang="en-US" dirty="0"/>
          </a:p>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33</a:t>
            </a:fld>
            <a:endParaRPr lang="en-US"/>
          </a:p>
        </p:txBody>
      </p:sp>
    </p:spTree>
    <p:extLst>
      <p:ext uri="{BB962C8B-B14F-4D97-AF65-F5344CB8AC3E}">
        <p14:creationId xmlns:p14="http://schemas.microsoft.com/office/powerpoint/2010/main" val="460913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685800" y="4400549"/>
            <a:ext cx="5486400" cy="360045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Where does geoconnex come from. Basically it comes out of the </a:t>
            </a:r>
            <a:r>
              <a:rPr lang="en-US" dirty="0" err="1"/>
              <a:t>intenrnational</a:t>
            </a:r>
            <a:r>
              <a:rPr lang="en-US" dirty="0"/>
              <a:t> Stream of work at the open geospatial Consortium (the OGC) called the </a:t>
            </a:r>
            <a:r>
              <a:rPr lang="en-US" dirty="0" err="1"/>
              <a:t>itneroperability</a:t>
            </a:r>
            <a:r>
              <a:rPr lang="en-US" dirty="0"/>
              <a:t> experiments. Dave Blodgett from USGS had a leadership role in these experiments, the lessons of which form the core ideas behind geoconnex, and I work directly with him on this project.  He also expressed the general motivating user story. “As a user of water data, I need to discover and access water information relevant to the environmental feature I care about from ALL organizations that hold data bout it, so I </a:t>
            </a:r>
            <a:r>
              <a:rPr lang="en-US" dirty="0" err="1"/>
              <a:t>dont’ve</a:t>
            </a:r>
            <a:r>
              <a:rPr lang="en-US" dirty="0"/>
              <a:t> have to have special knowledge to access </a:t>
            </a:r>
            <a:r>
              <a:rPr lang="en-US" dirty="0" err="1"/>
              <a:t>osme</a:t>
            </a:r>
            <a:r>
              <a:rPr lang="en-US" dirty="0"/>
              <a:t> information and so I don’t miss some potentially relevant information. Meaning basically, I want all the data but I don’t want to have to know where all that data lives ahead of time.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66" name="Google Shape;16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
        <p:nvSpPr>
          <p:cNvPr id="167" name="Google Shape;1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deb7e92cc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deb7e92cca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ea typeface="Arial"/>
                <a:cs typeface="Arial"/>
                <a:sym typeface="Arial"/>
              </a:rPr>
              <a:t>The story is currently pretty different for water data. You have to know pretty much exactly what you’re looking for and who you want it from. If you were to do a general search for water data, you would get a mix of structured and unstructured data, most of it from USGS systems like NWIS or the Water Quality Portal, probably dominated by state- or nation-wide views of data without getting granular site-level information on your first look. And you’re probably missing important data providers as well as topics.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deb7e92cca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deb7e92cca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200"/>
              <a:buFont typeface="Calibri"/>
              <a:buNone/>
            </a:pPr>
            <a:r>
              <a:rPr lang="en-US"/>
              <a:t>So what geoconnex aims to do is leverage the technology that is already used to organize a variety of commercial information for the purposes of making water data much more findable to both lay users and academic and professional users. You can imagine being bale to search for water data And having metadata organized for oyu by theme or topic, and having data from ALL organization well organized and presented for you. For example, you should be able to easily find data from streamgages, bot only from USGS, but also state and local agencies.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CFEC7F-F894-004A-B8B3-741F89CB11DC}" type="slidenum">
              <a:rPr lang="en-US" smtClean="0"/>
              <a:t>7</a:t>
            </a:fld>
            <a:endParaRPr lang="en-US"/>
          </a:p>
        </p:txBody>
      </p:sp>
    </p:spTree>
    <p:extLst>
      <p:ext uri="{BB962C8B-B14F-4D97-AF65-F5344CB8AC3E}">
        <p14:creationId xmlns:p14="http://schemas.microsoft.com/office/powerpoint/2010/main" val="317029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CFEC7F-F894-004A-B8B3-741F89CB11DC}" type="slidenum">
              <a:rPr lang="en-US" smtClean="0"/>
              <a:t>8</a:t>
            </a:fld>
            <a:endParaRPr lang="en-US"/>
          </a:p>
        </p:txBody>
      </p:sp>
    </p:spTree>
    <p:extLst>
      <p:ext uri="{BB962C8B-B14F-4D97-AF65-F5344CB8AC3E}">
        <p14:creationId xmlns:p14="http://schemas.microsoft.com/office/powerpoint/2010/main" val="3201014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CFEC7F-F894-004A-B8B3-741F89CB11DC}" type="slidenum">
              <a:rPr lang="en-US" smtClean="0"/>
              <a:t>9</a:t>
            </a:fld>
            <a:endParaRPr lang="en-US"/>
          </a:p>
        </p:txBody>
      </p:sp>
    </p:spTree>
    <p:extLst>
      <p:ext uri="{BB962C8B-B14F-4D97-AF65-F5344CB8AC3E}">
        <p14:creationId xmlns:p14="http://schemas.microsoft.com/office/powerpoint/2010/main" val="3948374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CFEC7F-F894-004A-B8B3-741F89CB11DC}" type="slidenum">
              <a:rPr lang="en-US" smtClean="0"/>
              <a:t>10</a:t>
            </a:fld>
            <a:endParaRPr lang="en-US"/>
          </a:p>
        </p:txBody>
      </p:sp>
    </p:spTree>
    <p:extLst>
      <p:ext uri="{BB962C8B-B14F-4D97-AF65-F5344CB8AC3E}">
        <p14:creationId xmlns:p14="http://schemas.microsoft.com/office/powerpoint/2010/main" val="282946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E14552-7C73-0A42-B22E-C8A9003C6C4A}" type="slidenum">
              <a:rPr lang="en-US" smtClean="0"/>
              <a:t>11</a:t>
            </a:fld>
            <a:endParaRPr lang="en-US" dirty="0"/>
          </a:p>
        </p:txBody>
      </p:sp>
    </p:spTree>
    <p:extLst>
      <p:ext uri="{BB962C8B-B14F-4D97-AF65-F5344CB8AC3E}">
        <p14:creationId xmlns:p14="http://schemas.microsoft.com/office/powerpoint/2010/main" val="2070409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EF02-017A-0A4B-8ADB-E4B7E891B7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4691E-512D-C646-8246-DC1D818404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94F14-63AC-A347-9B8C-B996F0CCBCA7}"/>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5" name="Footer Placeholder 4">
            <a:extLst>
              <a:ext uri="{FF2B5EF4-FFF2-40B4-BE49-F238E27FC236}">
                <a16:creationId xmlns:a16="http://schemas.microsoft.com/office/drawing/2014/main" id="{5804B771-75A6-7742-B20C-E164444F0B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AAB98-27EE-4A47-B6AF-EEFBBA59CFF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88221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2BB4-4D01-2C4E-8368-A655EFE15F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24C1-AA24-334C-AE47-74AD9465FD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BE18E-418F-C240-A458-BE2D2037446A}"/>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5" name="Footer Placeholder 4">
            <a:extLst>
              <a:ext uri="{FF2B5EF4-FFF2-40B4-BE49-F238E27FC236}">
                <a16:creationId xmlns:a16="http://schemas.microsoft.com/office/drawing/2014/main" id="{2DAF047A-B98B-0049-A4A3-CB0FD7588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1EC80-B54F-9348-BEFF-16F8F556355B}"/>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1151429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2EBFC92-F245-3949-BA33-2630D478B2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30040F-953F-A644-AC60-F2D0AD88F3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D96AA-2CEA-3642-BA0D-C23105FD821E}"/>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5" name="Footer Placeholder 4">
            <a:extLst>
              <a:ext uri="{FF2B5EF4-FFF2-40B4-BE49-F238E27FC236}">
                <a16:creationId xmlns:a16="http://schemas.microsoft.com/office/drawing/2014/main" id="{0DDA5435-215E-E54F-87AF-F42D3CC9B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80CF5-79DB-0F45-85CE-86958F233EA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724694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gdeb7e92cca_1_95"/>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gdeb7e92cca_1_95"/>
          <p:cNvSpPr txBox="1">
            <a:spLocks noGrp="1"/>
          </p:cNvSpPr>
          <p:nvPr>
            <p:ph type="body" idx="1"/>
          </p:nvPr>
        </p:nvSpPr>
        <p:spPr>
          <a:xfrm>
            <a:off x="415600" y="1536634"/>
            <a:ext cx="113607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920"/>
              </a:spcBef>
              <a:spcAft>
                <a:spcPts val="0"/>
              </a:spcAft>
              <a:buClr>
                <a:schemeClr val="dk1"/>
              </a:buClr>
              <a:buSzPts val="1400"/>
              <a:buChar char="○"/>
              <a:defRPr/>
            </a:lvl2pPr>
            <a:lvl3pPr marL="1371600" lvl="2" indent="-317500" algn="l">
              <a:lnSpc>
                <a:spcPct val="90000"/>
              </a:lnSpc>
              <a:spcBef>
                <a:spcPts val="1920"/>
              </a:spcBef>
              <a:spcAft>
                <a:spcPts val="0"/>
              </a:spcAft>
              <a:buClr>
                <a:schemeClr val="dk1"/>
              </a:buClr>
              <a:buSzPts val="1400"/>
              <a:buChar char="■"/>
              <a:defRPr/>
            </a:lvl3pPr>
            <a:lvl4pPr marL="1828800" lvl="3" indent="-317500" algn="l">
              <a:lnSpc>
                <a:spcPct val="90000"/>
              </a:lnSpc>
              <a:spcBef>
                <a:spcPts val="1920"/>
              </a:spcBef>
              <a:spcAft>
                <a:spcPts val="0"/>
              </a:spcAft>
              <a:buClr>
                <a:schemeClr val="dk1"/>
              </a:buClr>
              <a:buSzPts val="1400"/>
              <a:buChar char="●"/>
              <a:defRPr/>
            </a:lvl4pPr>
            <a:lvl5pPr marL="2286000" lvl="4" indent="-317500" algn="l">
              <a:lnSpc>
                <a:spcPct val="90000"/>
              </a:lnSpc>
              <a:spcBef>
                <a:spcPts val="1920"/>
              </a:spcBef>
              <a:spcAft>
                <a:spcPts val="0"/>
              </a:spcAft>
              <a:buClr>
                <a:schemeClr val="dk1"/>
              </a:buClr>
              <a:buSzPts val="1400"/>
              <a:buChar char="○"/>
              <a:defRPr/>
            </a:lvl5pPr>
            <a:lvl6pPr marL="2743200" lvl="5" indent="-317500" algn="l">
              <a:lnSpc>
                <a:spcPct val="90000"/>
              </a:lnSpc>
              <a:spcBef>
                <a:spcPts val="1920"/>
              </a:spcBef>
              <a:spcAft>
                <a:spcPts val="0"/>
              </a:spcAft>
              <a:buClr>
                <a:schemeClr val="dk1"/>
              </a:buClr>
              <a:buSzPts val="1400"/>
              <a:buChar char="■"/>
              <a:defRPr/>
            </a:lvl6pPr>
            <a:lvl7pPr marL="3200400" lvl="6" indent="-317500" algn="l">
              <a:lnSpc>
                <a:spcPct val="90000"/>
              </a:lnSpc>
              <a:spcBef>
                <a:spcPts val="1920"/>
              </a:spcBef>
              <a:spcAft>
                <a:spcPts val="0"/>
              </a:spcAft>
              <a:buClr>
                <a:schemeClr val="dk1"/>
              </a:buClr>
              <a:buSzPts val="1400"/>
              <a:buChar char="●"/>
              <a:defRPr/>
            </a:lvl7pPr>
            <a:lvl8pPr marL="3657600" lvl="7" indent="-317500" algn="l">
              <a:lnSpc>
                <a:spcPct val="90000"/>
              </a:lnSpc>
              <a:spcBef>
                <a:spcPts val="1920"/>
              </a:spcBef>
              <a:spcAft>
                <a:spcPts val="0"/>
              </a:spcAft>
              <a:buClr>
                <a:schemeClr val="dk1"/>
              </a:buClr>
              <a:buSzPts val="1400"/>
              <a:buChar char="○"/>
              <a:defRPr/>
            </a:lvl8pPr>
            <a:lvl9pPr marL="4114800" lvl="8" indent="-317500" algn="l">
              <a:lnSpc>
                <a:spcPct val="90000"/>
              </a:lnSpc>
              <a:spcBef>
                <a:spcPts val="1920"/>
              </a:spcBef>
              <a:spcAft>
                <a:spcPts val="1920"/>
              </a:spcAft>
              <a:buClr>
                <a:schemeClr val="dk1"/>
              </a:buClr>
              <a:buSzPts val="1400"/>
              <a:buChar char="■"/>
              <a:defRPr/>
            </a:lvl9pPr>
          </a:lstStyle>
          <a:p>
            <a:endParaRPr/>
          </a:p>
        </p:txBody>
      </p:sp>
      <p:sp>
        <p:nvSpPr>
          <p:cNvPr id="28" name="Google Shape;28;gdeb7e92cca_1_95"/>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83521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7388C-8C1F-4151-806B-7DCF5D73CD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EC350D-BB2A-44C6-A832-2819586BB1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BD8C5-E773-4E15-91F8-D0F3357251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EEB382-7CDE-4ED6-8868-C8BFCB98A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A5180-7B27-49E9-929F-F7767E18CA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0345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843F-12EA-422B-B602-1AE834AB9E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153327-AD6E-436F-8384-C765B3410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73EC0-9952-4298-8B59-7ACA9793DB4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CD83FE-7777-4900-BF75-68D841333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58B6A7-539F-4AD8-95F3-F510DBAD57C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716036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4D84-B86F-4C7C-BF68-EBF0EAE9A0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CB03E7E-95CB-494E-9F35-C3F85FD5B4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1B4129-78D1-4E66-A31D-2CCFEB7515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0CCA64B-2B9C-4F80-9645-A4936931E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E0199-3959-4FAD-82B1-B9DEA24ABF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886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E915-62B7-40A3-8BDD-A52351EDA4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2A16B-5C89-4510-A182-8D5DE259BC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3A7186-87EC-4760-B42D-29443BDA9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DAE281-3E51-4D87-95A6-BFCF1E0CB36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46F9A2A-2CCC-46C9-832D-4F80D1AF5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76BE9-BD11-4374-9218-BBEAB957BB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2906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00C6E-90A3-428B-BDFE-4CBEB18BE7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B23F4-518A-444E-9705-A4EE98E2BD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3A936E-5ABF-45D3-9FEF-49879F018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675C61-D521-4FFE-9F80-027501E860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2E60AB-9901-4ACD-BFC8-37CB30BCF6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FE079-8232-4722-8E36-9614137FFD64}"/>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2F3AFC82-45C8-4A28-A0C7-FC74F0F4D3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64D453-53A6-49B2-844B-C0E86A726B8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89394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61D8F-CB73-4CBD-9B6C-1F9DE2B803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3D48DC-259C-4774-9934-BD4F29E94467}"/>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605B41F-B1C5-45A9-ACCF-5F00635BCC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DC9F8D-7401-445D-9C94-23D5A9047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7175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BCD7B-6670-4346-9452-E66EADBD861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81D7C3E-AAA5-4B93-B249-EBDCEE8C2A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2BDBA6A-99B5-407F-829D-1F88AE0252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29372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FA38-0CAF-0B4C-BFB0-A28CED8AFA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52226-1051-B647-97FB-6F27328133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E01FC1-ED38-FA4F-8561-EE14A7F49247}"/>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5" name="Footer Placeholder 4">
            <a:extLst>
              <a:ext uri="{FF2B5EF4-FFF2-40B4-BE49-F238E27FC236}">
                <a16:creationId xmlns:a16="http://schemas.microsoft.com/office/drawing/2014/main" id="{B4069D69-3BBA-014A-9AF1-F4581FF4F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ED322-FF6F-B34A-ADF7-E31F32D6723E}"/>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248679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BEAA-9AC2-43CB-BDD3-28B9671500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EFEFC2F-32B9-4B2F-87D5-130ED5EF8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8FF52-B386-4489-8636-1C4295586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20EE5A-06CF-4710-8513-0DE4CE65164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4675980-A3F5-4F02-B810-1864BA113B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E6700C-0819-4598-AE3B-CD2741A285C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68187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DF8D8-E46C-4CEC-94F2-8AAB5D007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E4AC7-3970-403D-BD7D-90742A10D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3A6851-660F-474E-9904-530610BCB5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AB45BE-DE76-42DB-A497-150B9823B9C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E9EC468-2EE3-4CB4-80C2-E3CDA6317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5E0CD2-C71D-4BA5-8F09-9679B862122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9621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56938-149D-4B28-A243-1D653B71B9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A01E61-EF24-413C-B4E3-BFFA196C74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A4B44-3DD4-4E90-B1F0-316F554DDD4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DC284B-1F5F-4780-9EE5-F9D9B16AF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E99A5-1DEC-4C38-A6C7-181167843F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71873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EFE39-44CD-49EF-BC0D-5C7069E159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D3C66-9325-4EB4-9310-2E289C3ED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E1A6B8-F492-4E5B-BC65-AB59B6F3683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10FE0C-3FE5-47DF-B66D-CF5F06C1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CC8AB-2A0C-4C51-9DB0-EF4C417040D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64101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47C0-26E5-F747-8CCC-6A15C415D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0A1FFF-2115-C640-925D-FE882B4A7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E7D4C5-2D39-9041-9A6D-1925F8EC97D8}"/>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5" name="Footer Placeholder 4">
            <a:extLst>
              <a:ext uri="{FF2B5EF4-FFF2-40B4-BE49-F238E27FC236}">
                <a16:creationId xmlns:a16="http://schemas.microsoft.com/office/drawing/2014/main" id="{578BE1BC-A590-CE48-A5CD-AD343B3C5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3C84B6-1D8F-AC44-9C4E-901F734B2DA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28075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083AB-CE35-2249-A574-969EEAD375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A0D00-253E-1B4C-BDC5-726EE9C92B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8C5A06-6CAD-F149-AA69-F0C949C747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0602AC-2A25-2B41-9367-BE575C434467}"/>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6" name="Footer Placeholder 5">
            <a:extLst>
              <a:ext uri="{FF2B5EF4-FFF2-40B4-BE49-F238E27FC236}">
                <a16:creationId xmlns:a16="http://schemas.microsoft.com/office/drawing/2014/main" id="{62868E4D-829B-5E42-9ACC-A04FD6829B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41BC9B-4BB3-6242-A595-C2A874EE405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57248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8B08-C5AC-9D41-821D-546E9B75C16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878972-0333-8241-BE67-2F4AC7DFC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86460A-2F84-774F-85A5-C109F9536D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B99EC2-6436-6B4A-860A-D88732C740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3C7F27-0992-6849-AE0C-EDC7D2383C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48ADDA-0693-C84B-A79F-8EE52AE932BD}"/>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8" name="Footer Placeholder 7">
            <a:extLst>
              <a:ext uri="{FF2B5EF4-FFF2-40B4-BE49-F238E27FC236}">
                <a16:creationId xmlns:a16="http://schemas.microsoft.com/office/drawing/2014/main" id="{F9C4FF19-A8C2-6F4B-8B97-AC179C0D08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DEF021-D346-FE4A-BACF-16AD38FD4F48}"/>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955779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3A9C0-AF0A-0248-ABE2-DD2DBD3941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FB307-B3C2-C14E-A596-52AFF32E54A4}"/>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4" name="Footer Placeholder 3">
            <a:extLst>
              <a:ext uri="{FF2B5EF4-FFF2-40B4-BE49-F238E27FC236}">
                <a16:creationId xmlns:a16="http://schemas.microsoft.com/office/drawing/2014/main" id="{5677D63E-7572-9344-928E-FE54CC4114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FA15D4-7B06-D84E-9467-023D54AC32F7}"/>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568495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0948CF-E692-6C43-A7BA-358BA1D06F90}"/>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3" name="Footer Placeholder 2">
            <a:extLst>
              <a:ext uri="{FF2B5EF4-FFF2-40B4-BE49-F238E27FC236}">
                <a16:creationId xmlns:a16="http://schemas.microsoft.com/office/drawing/2014/main" id="{E13207BA-00F2-5145-90E7-D3EE0B2E61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9F78C2-75F0-8A48-8AFC-0650FAC49C86}"/>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674947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4FA-32B0-114F-8629-E08839A3B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8246EC-CD02-3A45-B8EB-40592776BB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E70F2B-6DCE-9E42-9CFF-56FE27207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620932-D5DA-AF42-8F41-D4394A57AD49}"/>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6" name="Footer Placeholder 5">
            <a:extLst>
              <a:ext uri="{FF2B5EF4-FFF2-40B4-BE49-F238E27FC236}">
                <a16:creationId xmlns:a16="http://schemas.microsoft.com/office/drawing/2014/main" id="{45FC3520-F8CA-E44C-8BC5-DD5D1BC5E5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7C372D-E683-0F4A-B43F-442E317A3D65}"/>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36192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A95F-A3CF-9D4B-AA21-D1A484EF0E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C66E8A-4C06-7B4A-9851-6B589BCC2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AE5E8-2E9D-E844-A496-16A39CB8D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1055EA-9B59-9543-AD05-A0FACD574B31}"/>
              </a:ext>
            </a:extLst>
          </p:cNvPr>
          <p:cNvSpPr>
            <a:spLocks noGrp="1"/>
          </p:cNvSpPr>
          <p:nvPr>
            <p:ph type="dt" sz="half" idx="10"/>
          </p:nvPr>
        </p:nvSpPr>
        <p:spPr/>
        <p:txBody>
          <a:bodyPr/>
          <a:lstStyle/>
          <a:p>
            <a:fld id="{5E30A66C-4776-5C49-84D3-471FABD83682}" type="datetimeFigureOut">
              <a:rPr lang="en-US" smtClean="0"/>
              <a:t>9/26/22</a:t>
            </a:fld>
            <a:endParaRPr lang="en-US"/>
          </a:p>
        </p:txBody>
      </p:sp>
      <p:sp>
        <p:nvSpPr>
          <p:cNvPr id="6" name="Footer Placeholder 5">
            <a:extLst>
              <a:ext uri="{FF2B5EF4-FFF2-40B4-BE49-F238E27FC236}">
                <a16:creationId xmlns:a16="http://schemas.microsoft.com/office/drawing/2014/main" id="{5BC15168-479C-F647-A31C-960A423BEA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45E01-ABFE-D54E-A7B3-9E08FE9A3E33}"/>
              </a:ext>
            </a:extLst>
          </p:cNvPr>
          <p:cNvSpPr>
            <a:spLocks noGrp="1"/>
          </p:cNvSpPr>
          <p:nvPr>
            <p:ph type="sldNum" sz="quarter" idx="12"/>
          </p:nvPr>
        </p:nvSpPr>
        <p:spPr/>
        <p:txBody>
          <a:bodyPr/>
          <a:lstStyle/>
          <a:p>
            <a:fld id="{46DDCAB6-E495-9E49-80C0-D0C72E397E60}" type="slidenum">
              <a:rPr lang="en-US" smtClean="0"/>
              <a:t>‹#›</a:t>
            </a:fld>
            <a:endParaRPr lang="en-US"/>
          </a:p>
        </p:txBody>
      </p:sp>
    </p:spTree>
    <p:extLst>
      <p:ext uri="{BB962C8B-B14F-4D97-AF65-F5344CB8AC3E}">
        <p14:creationId xmlns:p14="http://schemas.microsoft.com/office/powerpoint/2010/main" val="214466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7C61-153A-F44E-A7A6-1EBCAAC777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EF6450-91B0-734C-B3FD-A97217C80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BCECB-3524-BE4E-A618-778575B1AE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0A66C-4776-5C49-84D3-471FABD83682}" type="datetimeFigureOut">
              <a:rPr lang="en-US" smtClean="0"/>
              <a:t>9/26/22</a:t>
            </a:fld>
            <a:endParaRPr lang="en-US"/>
          </a:p>
        </p:txBody>
      </p:sp>
      <p:sp>
        <p:nvSpPr>
          <p:cNvPr id="5" name="Footer Placeholder 4">
            <a:extLst>
              <a:ext uri="{FF2B5EF4-FFF2-40B4-BE49-F238E27FC236}">
                <a16:creationId xmlns:a16="http://schemas.microsoft.com/office/drawing/2014/main" id="{28EDF206-F376-D445-B48A-0DE1278EF6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47FCB7-77F4-0640-A840-78411FAB2C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DCAB6-E495-9E49-80C0-D0C72E397E60}" type="slidenum">
              <a:rPr lang="en-US" smtClean="0"/>
              <a:t>‹#›</a:t>
            </a:fld>
            <a:endParaRPr lang="en-US"/>
          </a:p>
        </p:txBody>
      </p:sp>
    </p:spTree>
    <p:extLst>
      <p:ext uri="{BB962C8B-B14F-4D97-AF65-F5344CB8AC3E}">
        <p14:creationId xmlns:p14="http://schemas.microsoft.com/office/powerpoint/2010/main" val="18307485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CB38B3-0E49-434E-A91D-0A8B5CE666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C7B4EB-D661-45C3-AA07-C4FABFF9D3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20A1B-476B-425A-B650-4C2399C450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E817A51-948B-4C09-8141-4446B648F9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4A32E8A-F900-41F4-8848-8558A284E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677148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ideo" Target="https://www.youtube.com/embed/GRJDp15N2ds?feature=oembed" TargetMode="External"/><Relationship Id="rId6" Type="http://schemas.openxmlformats.org/officeDocument/2006/relationships/hyperlink" Target="mailto:konda@lincolninst.edu" TargetMode="External"/><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svg"/><Relationship Id="rId10" Type="http://schemas.openxmlformats.org/officeDocument/2006/relationships/image" Target="../media/image32.svg"/><Relationship Id="rId4" Type="http://schemas.openxmlformats.org/officeDocument/2006/relationships/image" Target="../media/image25.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geoconnex.us/usgs/gage/1234" TargetMode="Externa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s://geoconnex.us/sitemap.xml" TargetMode="External"/><Relationship Id="rId4" Type="http://schemas.openxmlformats.org/officeDocument/2006/relationships/hyperlink" Target="https://geoconnex.us/"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9.sv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5.png"/><Relationship Id="rId5" Type="http://schemas.openxmlformats.org/officeDocument/2006/relationships/hyperlink" Target="https://geoconnex.us/sitemap.xml" TargetMode="External"/><Relationship Id="rId10" Type="http://schemas.openxmlformats.org/officeDocument/2006/relationships/image" Target="../media/image26.svg"/><Relationship Id="rId4" Type="http://schemas.openxmlformats.org/officeDocument/2006/relationships/hyperlink" Target="https://geoconnex.us/" TargetMode="Externa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5.png"/><Relationship Id="rId5" Type="http://schemas.openxmlformats.org/officeDocument/2006/relationships/hyperlink" Target="https://geoconnex.us/sitemap.xml" TargetMode="External"/><Relationship Id="rId10" Type="http://schemas.openxmlformats.org/officeDocument/2006/relationships/image" Target="../media/image26.svg"/><Relationship Id="rId4" Type="http://schemas.openxmlformats.org/officeDocument/2006/relationships/hyperlink" Target="https://geoconnex.us/" TargetMode="Externa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labs.waterdata.usgs.gov/about-nldi/index.html" TargetMode="External"/><Relationship Id="rId4" Type="http://schemas.openxmlformats.org/officeDocument/2006/relationships/hyperlink" Target="https://github.com/internetofwater/nldi-service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docs.ogc.org/per/20-067.html" TargetMode="External"/><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9.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Google Shape;122;p1" descr="A close up of a logo&#10;&#10;Description automatically generated">
            <a:extLst>
              <a:ext uri="{FF2B5EF4-FFF2-40B4-BE49-F238E27FC236}">
                <a16:creationId xmlns:a16="http://schemas.microsoft.com/office/drawing/2014/main" id="{2F165045-35A4-4A4B-9968-F33528581B1C}"/>
              </a:ext>
            </a:extLst>
          </p:cNvPr>
          <p:cNvPicPr preferRelativeResize="0"/>
          <p:nvPr/>
        </p:nvPicPr>
        <p:blipFill rotWithShape="1">
          <a:blip r:embed="rId4">
            <a:alphaModFix/>
          </a:blip>
          <a:srcRect/>
          <a:stretch/>
        </p:blipFill>
        <p:spPr>
          <a:xfrm>
            <a:off x="10630354" y="158813"/>
            <a:ext cx="1287024" cy="1546217"/>
          </a:xfrm>
          <a:prstGeom prst="rect">
            <a:avLst/>
          </a:prstGeom>
          <a:noFill/>
          <a:ln>
            <a:noFill/>
          </a:ln>
        </p:spPr>
      </p:pic>
      <p:pic>
        <p:nvPicPr>
          <p:cNvPr id="6" name="Online Media 5" descr="river-runner.geoconnex.us demo">
            <a:hlinkClick r:id="" action="ppaction://media"/>
            <a:extLst>
              <a:ext uri="{FF2B5EF4-FFF2-40B4-BE49-F238E27FC236}">
                <a16:creationId xmlns:a16="http://schemas.microsoft.com/office/drawing/2014/main" id="{FFEB2EA6-B786-BB4B-8611-33967D722452}"/>
              </a:ext>
            </a:extLst>
          </p:cNvPr>
          <p:cNvPicPr>
            <a:picLocks noRot="1" noChangeAspect="1"/>
          </p:cNvPicPr>
          <p:nvPr>
            <a:videoFile r:link="rId1"/>
          </p:nvPr>
        </p:nvPicPr>
        <p:blipFill>
          <a:blip r:embed="rId5"/>
          <a:stretch>
            <a:fillRect/>
          </a:stretch>
        </p:blipFill>
        <p:spPr>
          <a:xfrm>
            <a:off x="0" y="398431"/>
            <a:ext cx="10088217" cy="5699843"/>
          </a:xfrm>
          <a:prstGeom prst="rect">
            <a:avLst/>
          </a:prstGeom>
        </p:spPr>
      </p:pic>
      <p:sp>
        <p:nvSpPr>
          <p:cNvPr id="7" name="Title 1">
            <a:extLst>
              <a:ext uri="{FF2B5EF4-FFF2-40B4-BE49-F238E27FC236}">
                <a16:creationId xmlns:a16="http://schemas.microsoft.com/office/drawing/2014/main" id="{13725BF7-06D3-2543-B24E-AA509B7B59A5}"/>
              </a:ext>
            </a:extLst>
          </p:cNvPr>
          <p:cNvSpPr txBox="1">
            <a:spLocks/>
          </p:cNvSpPr>
          <p:nvPr/>
        </p:nvSpPr>
        <p:spPr>
          <a:xfrm>
            <a:off x="-47585" y="-141611"/>
            <a:ext cx="10677939" cy="60084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2800" dirty="0">
              <a:solidFill>
                <a:schemeClr val="accent1">
                  <a:lumMod val="40000"/>
                  <a:lumOff val="60000"/>
                </a:schemeClr>
              </a:solidFill>
            </a:endParaRPr>
          </a:p>
        </p:txBody>
      </p:sp>
      <p:sp>
        <p:nvSpPr>
          <p:cNvPr id="9" name="TextBox 8">
            <a:extLst>
              <a:ext uri="{FF2B5EF4-FFF2-40B4-BE49-F238E27FC236}">
                <a16:creationId xmlns:a16="http://schemas.microsoft.com/office/drawing/2014/main" id="{42C3DAE9-8CAA-C141-8E56-D94D39147F06}"/>
              </a:ext>
            </a:extLst>
          </p:cNvPr>
          <p:cNvSpPr txBox="1"/>
          <p:nvPr/>
        </p:nvSpPr>
        <p:spPr>
          <a:xfrm>
            <a:off x="4081324" y="6098274"/>
            <a:ext cx="6147352" cy="646331"/>
          </a:xfrm>
          <a:prstGeom prst="rect">
            <a:avLst/>
          </a:prstGeom>
          <a:noFill/>
        </p:spPr>
        <p:txBody>
          <a:bodyPr wrap="square">
            <a:spAutoFit/>
          </a:bodyPr>
          <a:lstStyle/>
          <a:p>
            <a:pPr algn="l"/>
            <a:r>
              <a:rPr lang="en-US" dirty="0">
                <a:solidFill>
                  <a:schemeClr val="accent1">
                    <a:lumMod val="40000"/>
                    <a:lumOff val="60000"/>
                  </a:schemeClr>
                </a:solidFill>
              </a:rPr>
              <a:t>Kyle </a:t>
            </a:r>
            <a:r>
              <a:rPr lang="en-US" dirty="0" err="1">
                <a:solidFill>
                  <a:schemeClr val="accent1">
                    <a:lumMod val="40000"/>
                    <a:lumOff val="60000"/>
                  </a:schemeClr>
                </a:solidFill>
              </a:rPr>
              <a:t>Onda</a:t>
            </a:r>
            <a:r>
              <a:rPr lang="en-US" dirty="0">
                <a:solidFill>
                  <a:schemeClr val="accent1">
                    <a:lumMod val="40000"/>
                    <a:lumOff val="60000"/>
                  </a:schemeClr>
                </a:solidFill>
              </a:rPr>
              <a:t> (</a:t>
            </a:r>
            <a:r>
              <a:rPr lang="en-US" dirty="0">
                <a:solidFill>
                  <a:schemeClr val="accent1">
                    <a:lumMod val="40000"/>
                    <a:lumOff val="60000"/>
                  </a:schemeClr>
                </a:solidFill>
                <a:hlinkClick r:id="rId6"/>
              </a:rPr>
              <a:t>konda@lincolninst.edu</a:t>
            </a:r>
            <a:r>
              <a:rPr lang="en-US" dirty="0">
                <a:solidFill>
                  <a:schemeClr val="accent1">
                    <a:lumMod val="40000"/>
                    <a:lumOff val="60000"/>
                  </a:schemeClr>
                </a:solidFill>
              </a:rPr>
              <a:t>)</a:t>
            </a:r>
          </a:p>
          <a:p>
            <a:pPr algn="l"/>
            <a:r>
              <a:rPr lang="en-US" dirty="0">
                <a:solidFill>
                  <a:schemeClr val="accent1">
                    <a:lumMod val="40000"/>
                    <a:lumOff val="60000"/>
                  </a:schemeClr>
                </a:solidFill>
              </a:rPr>
              <a:t>Associate Director, Internet of Water</a:t>
            </a:r>
          </a:p>
        </p:txBody>
      </p:sp>
      <p:pic>
        <p:nvPicPr>
          <p:cNvPr id="17" name="Picture 16" descr="A picture containing icon&#10;&#10;Description automatically generated">
            <a:extLst>
              <a:ext uri="{FF2B5EF4-FFF2-40B4-BE49-F238E27FC236}">
                <a16:creationId xmlns:a16="http://schemas.microsoft.com/office/drawing/2014/main" id="{9A652F51-0CB0-BC45-A386-869FDE0DA1A6}"/>
              </a:ext>
            </a:extLst>
          </p:cNvPr>
          <p:cNvPicPr>
            <a:picLocks noChangeAspect="1"/>
          </p:cNvPicPr>
          <p:nvPr/>
        </p:nvPicPr>
        <p:blipFill>
          <a:blip r:embed="rId7"/>
          <a:stretch>
            <a:fillRect/>
          </a:stretch>
        </p:blipFill>
        <p:spPr>
          <a:xfrm>
            <a:off x="7742583" y="6127463"/>
            <a:ext cx="4280452" cy="600233"/>
          </a:xfrm>
          <a:prstGeom prst="rect">
            <a:avLst/>
          </a:prstGeom>
        </p:spPr>
      </p:pic>
      <p:pic>
        <p:nvPicPr>
          <p:cNvPr id="7170" name="Picture 2" descr="USGS Logo PNG Transparent &amp; SVG Vector - Freebie Supply">
            <a:extLst>
              <a:ext uri="{FF2B5EF4-FFF2-40B4-BE49-F238E27FC236}">
                <a16:creationId xmlns:a16="http://schemas.microsoft.com/office/drawing/2014/main" id="{A13260DB-C136-D94C-8B9C-D748B60481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2161" y="5614089"/>
            <a:ext cx="1626979" cy="1626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BFD2-5897-58D5-746B-E5045F87AECC}"/>
              </a:ext>
            </a:extLst>
          </p:cNvPr>
          <p:cNvSpPr>
            <a:spLocks noGrp="1"/>
          </p:cNvSpPr>
          <p:nvPr>
            <p:ph type="title"/>
          </p:nvPr>
        </p:nvSpPr>
        <p:spPr>
          <a:xfrm>
            <a:off x="665018" y="-222239"/>
            <a:ext cx="10515600" cy="1325563"/>
          </a:xfrm>
        </p:spPr>
        <p:txBody>
          <a:bodyPr/>
          <a:lstStyle/>
          <a:p>
            <a:r>
              <a:rPr lang="en-US" dirty="0">
                <a:cs typeface="Calibri Light"/>
              </a:rPr>
              <a:t>Workflow Vision</a:t>
            </a:r>
            <a:endParaRPr lang="en-US" dirty="0"/>
          </a:p>
        </p:txBody>
      </p:sp>
      <p:pic>
        <p:nvPicPr>
          <p:cNvPr id="15" name="Picture 10" descr="Western State Water Resource Agency Use of Cloud Computing Technology &amp;  Platforms | Western States Water Council">
            <a:extLst>
              <a:ext uri="{FF2B5EF4-FFF2-40B4-BE49-F238E27FC236}">
                <a16:creationId xmlns:a16="http://schemas.microsoft.com/office/drawing/2014/main" id="{20AF6F0E-377B-C140-9801-96F288EDF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5" y="1759505"/>
            <a:ext cx="1146981" cy="1669495"/>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Database with solid fill">
            <a:extLst>
              <a:ext uri="{FF2B5EF4-FFF2-40B4-BE49-F238E27FC236}">
                <a16:creationId xmlns:a16="http://schemas.microsoft.com/office/drawing/2014/main" id="{5FA3D0CD-ED1E-8144-B523-6192B6B026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945" y="3627981"/>
            <a:ext cx="914400" cy="914400"/>
          </a:xfrm>
          <a:prstGeom prst="rect">
            <a:avLst/>
          </a:prstGeom>
        </p:spPr>
      </p:pic>
      <p:sp>
        <p:nvSpPr>
          <p:cNvPr id="3" name="TextBox 2">
            <a:extLst>
              <a:ext uri="{FF2B5EF4-FFF2-40B4-BE49-F238E27FC236}">
                <a16:creationId xmlns:a16="http://schemas.microsoft.com/office/drawing/2014/main" id="{970A515C-031E-8446-B4B8-BAE3D0DC985E}"/>
              </a:ext>
            </a:extLst>
          </p:cNvPr>
          <p:cNvSpPr txBox="1"/>
          <p:nvPr/>
        </p:nvSpPr>
        <p:spPr>
          <a:xfrm>
            <a:off x="665018" y="4542381"/>
            <a:ext cx="1653976" cy="923330"/>
          </a:xfrm>
          <a:prstGeom prst="rect">
            <a:avLst/>
          </a:prstGeom>
          <a:noFill/>
        </p:spPr>
        <p:txBody>
          <a:bodyPr wrap="square" rtlCol="0">
            <a:spAutoFit/>
          </a:bodyPr>
          <a:lstStyle/>
          <a:p>
            <a:r>
              <a:rPr lang="en-US"/>
              <a:t>Water diversions time series data</a:t>
            </a:r>
          </a:p>
        </p:txBody>
      </p:sp>
      <p:pic>
        <p:nvPicPr>
          <p:cNvPr id="6" name="Picture 5">
            <a:extLst>
              <a:ext uri="{FF2B5EF4-FFF2-40B4-BE49-F238E27FC236}">
                <a16:creationId xmlns:a16="http://schemas.microsoft.com/office/drawing/2014/main" id="{EAC2E783-720C-504F-9820-62C50314CE68}"/>
              </a:ext>
            </a:extLst>
          </p:cNvPr>
          <p:cNvPicPr>
            <a:picLocks noChangeAspect="1"/>
          </p:cNvPicPr>
          <p:nvPr/>
        </p:nvPicPr>
        <p:blipFill rotWithShape="1">
          <a:blip r:embed="rId6"/>
          <a:srcRect l="33539" t="8045"/>
          <a:stretch/>
        </p:blipFill>
        <p:spPr>
          <a:xfrm>
            <a:off x="3003503" y="2126883"/>
            <a:ext cx="6184994" cy="4616905"/>
          </a:xfrm>
          <a:prstGeom prst="rect">
            <a:avLst/>
          </a:prstGeom>
        </p:spPr>
      </p:pic>
      <p:sp>
        <p:nvSpPr>
          <p:cNvPr id="4" name="TextBox 3">
            <a:extLst>
              <a:ext uri="{FF2B5EF4-FFF2-40B4-BE49-F238E27FC236}">
                <a16:creationId xmlns:a16="http://schemas.microsoft.com/office/drawing/2014/main" id="{958BAAB8-E292-1B45-8A70-1E81F9FDA838}"/>
              </a:ext>
            </a:extLst>
          </p:cNvPr>
          <p:cNvSpPr txBox="1"/>
          <p:nvPr/>
        </p:nvSpPr>
        <p:spPr>
          <a:xfrm>
            <a:off x="3003503" y="6014301"/>
            <a:ext cx="2564091" cy="646331"/>
          </a:xfrm>
          <a:prstGeom prst="rect">
            <a:avLst/>
          </a:prstGeom>
          <a:solidFill>
            <a:schemeClr val="bg2"/>
          </a:solidFill>
        </p:spPr>
        <p:txBody>
          <a:bodyPr wrap="square" rtlCol="0">
            <a:spAutoFit/>
          </a:bodyPr>
          <a:lstStyle/>
          <a:p>
            <a:r>
              <a:rPr lang="en-US">
                <a:solidFill>
                  <a:srgbClr val="C00000"/>
                </a:solidFill>
              </a:rPr>
              <a:t>*</a:t>
            </a:r>
            <a:r>
              <a:rPr lang="en-US" err="1">
                <a:solidFill>
                  <a:srgbClr val="C00000"/>
                </a:solidFill>
              </a:rPr>
              <a:t>WaDE</a:t>
            </a:r>
            <a:r>
              <a:rPr lang="en-US">
                <a:solidFill>
                  <a:srgbClr val="C00000"/>
                </a:solidFill>
              </a:rPr>
              <a:t> Diversion Sites</a:t>
            </a:r>
          </a:p>
          <a:p>
            <a:r>
              <a:rPr lang="en-US">
                <a:solidFill>
                  <a:schemeClr val="accent6">
                    <a:lumMod val="75000"/>
                  </a:schemeClr>
                </a:solidFill>
              </a:rPr>
              <a:t>*Monitoring Locations</a:t>
            </a:r>
          </a:p>
        </p:txBody>
      </p:sp>
      <p:sp>
        <p:nvSpPr>
          <p:cNvPr id="10" name="Oval 9">
            <a:extLst>
              <a:ext uri="{FF2B5EF4-FFF2-40B4-BE49-F238E27FC236}">
                <a16:creationId xmlns:a16="http://schemas.microsoft.com/office/drawing/2014/main" id="{F9251823-03AA-AB43-BB39-875C29FF6A9D}"/>
              </a:ext>
            </a:extLst>
          </p:cNvPr>
          <p:cNvSpPr/>
          <p:nvPr/>
        </p:nvSpPr>
        <p:spPr>
          <a:xfrm>
            <a:off x="10049165" y="559207"/>
            <a:ext cx="1477817" cy="140854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Network Linked Data Index</a:t>
            </a:r>
            <a:endParaRPr lang="en-US"/>
          </a:p>
        </p:txBody>
      </p:sp>
      <p:cxnSp>
        <p:nvCxnSpPr>
          <p:cNvPr id="8" name="Straight Arrow Connector 7">
            <a:extLst>
              <a:ext uri="{FF2B5EF4-FFF2-40B4-BE49-F238E27FC236}">
                <a16:creationId xmlns:a16="http://schemas.microsoft.com/office/drawing/2014/main" id="{66A291FF-97D3-3945-B1F5-5E879AFA0EE0}"/>
              </a:ext>
            </a:extLst>
          </p:cNvPr>
          <p:cNvCxnSpPr>
            <a:cxnSpLocks/>
          </p:cNvCxnSpPr>
          <p:nvPr/>
        </p:nvCxnSpPr>
        <p:spPr>
          <a:xfrm flipV="1">
            <a:off x="1785238" y="1659118"/>
            <a:ext cx="1363315" cy="2426063"/>
          </a:xfrm>
          <a:prstGeom prst="straightConnector1">
            <a:avLst/>
          </a:prstGeom>
          <a:ln w="571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Statistics with solid fill">
            <a:extLst>
              <a:ext uri="{FF2B5EF4-FFF2-40B4-BE49-F238E27FC236}">
                <a16:creationId xmlns:a16="http://schemas.microsoft.com/office/drawing/2014/main" id="{82DB698E-A596-9D42-94B1-72DBDB5D67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0736" y="1113889"/>
            <a:ext cx="914400" cy="914400"/>
          </a:xfrm>
          <a:prstGeom prst="rect">
            <a:avLst/>
          </a:prstGeom>
        </p:spPr>
      </p:pic>
      <p:sp>
        <p:nvSpPr>
          <p:cNvPr id="11" name="Oval 10">
            <a:extLst>
              <a:ext uri="{FF2B5EF4-FFF2-40B4-BE49-F238E27FC236}">
                <a16:creationId xmlns:a16="http://schemas.microsoft.com/office/drawing/2014/main" id="{F774BDB1-21CF-C740-80FB-BEB25095726D}"/>
              </a:ext>
            </a:extLst>
          </p:cNvPr>
          <p:cNvSpPr/>
          <p:nvPr/>
        </p:nvSpPr>
        <p:spPr>
          <a:xfrm>
            <a:off x="10049165" y="2219437"/>
            <a:ext cx="1477817" cy="140854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err="1">
                <a:cs typeface="Calibri"/>
              </a:rPr>
              <a:t>geoconnex</a:t>
            </a:r>
            <a:r>
              <a:rPr lang="en-US">
                <a:cs typeface="Calibri"/>
              </a:rPr>
              <a:t> knowledge Graph</a:t>
            </a:r>
            <a:endParaRPr lang="en-US"/>
          </a:p>
        </p:txBody>
      </p:sp>
      <p:cxnSp>
        <p:nvCxnSpPr>
          <p:cNvPr id="12" name="Straight Arrow Connector 11">
            <a:extLst>
              <a:ext uri="{FF2B5EF4-FFF2-40B4-BE49-F238E27FC236}">
                <a16:creationId xmlns:a16="http://schemas.microsoft.com/office/drawing/2014/main" id="{D4AB8093-DFCC-D04D-8776-0E489038A45A}"/>
              </a:ext>
            </a:extLst>
          </p:cNvPr>
          <p:cNvCxnSpPr>
            <a:cxnSpLocks/>
          </p:cNvCxnSpPr>
          <p:nvPr/>
        </p:nvCxnSpPr>
        <p:spPr>
          <a:xfrm flipV="1">
            <a:off x="9188497" y="3157979"/>
            <a:ext cx="766208" cy="160256"/>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C9D7C13-5889-AA43-B148-EBD195E5AF79}"/>
              </a:ext>
            </a:extLst>
          </p:cNvPr>
          <p:cNvSpPr/>
          <p:nvPr/>
        </p:nvSpPr>
        <p:spPr>
          <a:xfrm>
            <a:off x="9043449" y="4085181"/>
            <a:ext cx="1477817" cy="140854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USGS data services</a:t>
            </a:r>
            <a:endParaRPr lang="en-US" dirty="0"/>
          </a:p>
        </p:txBody>
      </p:sp>
      <p:cxnSp>
        <p:nvCxnSpPr>
          <p:cNvPr id="18" name="Straight Arrow Connector 17">
            <a:extLst>
              <a:ext uri="{FF2B5EF4-FFF2-40B4-BE49-F238E27FC236}">
                <a16:creationId xmlns:a16="http://schemas.microsoft.com/office/drawing/2014/main" id="{FA2F1AA7-0E84-2F4E-98B3-36D17EE8F957}"/>
              </a:ext>
            </a:extLst>
          </p:cNvPr>
          <p:cNvCxnSpPr>
            <a:cxnSpLocks/>
            <a:endCxn id="17" idx="0"/>
          </p:cNvCxnSpPr>
          <p:nvPr/>
        </p:nvCxnSpPr>
        <p:spPr>
          <a:xfrm flipH="1">
            <a:off x="9782358" y="3627981"/>
            <a:ext cx="484006" cy="45720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D1F6CD7-3750-2040-A847-C89F2AB32FF8}"/>
              </a:ext>
            </a:extLst>
          </p:cNvPr>
          <p:cNvCxnSpPr>
            <a:cxnSpLocks/>
          </p:cNvCxnSpPr>
          <p:nvPr/>
        </p:nvCxnSpPr>
        <p:spPr>
          <a:xfrm>
            <a:off x="9715969" y="5616750"/>
            <a:ext cx="27300" cy="477869"/>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F72A28B-F8F0-F74F-B442-3BDD79CD021A}"/>
              </a:ext>
            </a:extLst>
          </p:cNvPr>
          <p:cNvSpPr/>
          <p:nvPr/>
        </p:nvSpPr>
        <p:spPr>
          <a:xfrm>
            <a:off x="10714183" y="4057167"/>
            <a:ext cx="1477817" cy="1408544"/>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State</a:t>
            </a:r>
          </a:p>
          <a:p>
            <a:pPr algn="ctr"/>
            <a:r>
              <a:rPr lang="en-US" dirty="0">
                <a:cs typeface="Calibri"/>
              </a:rPr>
              <a:t>data services</a:t>
            </a:r>
            <a:endParaRPr lang="en-US" dirty="0"/>
          </a:p>
        </p:txBody>
      </p:sp>
      <p:cxnSp>
        <p:nvCxnSpPr>
          <p:cNvPr id="23" name="Straight Arrow Connector 22">
            <a:extLst>
              <a:ext uri="{FF2B5EF4-FFF2-40B4-BE49-F238E27FC236}">
                <a16:creationId xmlns:a16="http://schemas.microsoft.com/office/drawing/2014/main" id="{AC4BDE74-4CD2-174C-841E-F4442AC866C0}"/>
              </a:ext>
            </a:extLst>
          </p:cNvPr>
          <p:cNvCxnSpPr>
            <a:cxnSpLocks/>
            <a:endCxn id="22" idx="0"/>
          </p:cNvCxnSpPr>
          <p:nvPr/>
        </p:nvCxnSpPr>
        <p:spPr>
          <a:xfrm>
            <a:off x="11102228" y="3651067"/>
            <a:ext cx="350864" cy="406100"/>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08D7C0B-E60E-1643-89E2-C41F04722556}"/>
              </a:ext>
            </a:extLst>
          </p:cNvPr>
          <p:cNvCxnSpPr>
            <a:cxnSpLocks/>
          </p:cNvCxnSpPr>
          <p:nvPr/>
        </p:nvCxnSpPr>
        <p:spPr>
          <a:xfrm>
            <a:off x="11416012" y="5591081"/>
            <a:ext cx="27300" cy="477869"/>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Statistics with solid fill">
            <a:extLst>
              <a:ext uri="{FF2B5EF4-FFF2-40B4-BE49-F238E27FC236}">
                <a16:creationId xmlns:a16="http://schemas.microsoft.com/office/drawing/2014/main" id="{96817DB9-7773-9D49-8DFB-2CE207070E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51964" y="6014301"/>
            <a:ext cx="914400" cy="914400"/>
          </a:xfrm>
          <a:prstGeom prst="rect">
            <a:avLst/>
          </a:prstGeom>
        </p:spPr>
      </p:pic>
      <p:pic>
        <p:nvPicPr>
          <p:cNvPr id="27" name="Graphic 26" descr="Statistics with solid fill">
            <a:extLst>
              <a:ext uri="{FF2B5EF4-FFF2-40B4-BE49-F238E27FC236}">
                <a16:creationId xmlns:a16="http://schemas.microsoft.com/office/drawing/2014/main" id="{CAA27BBC-A56C-8842-B0F0-A4EC2F5C7A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72462" y="5943600"/>
            <a:ext cx="914400" cy="914400"/>
          </a:xfrm>
          <a:prstGeom prst="rect">
            <a:avLst/>
          </a:prstGeom>
        </p:spPr>
      </p:pic>
    </p:spTree>
    <p:extLst>
      <p:ext uri="{BB962C8B-B14F-4D97-AF65-F5344CB8AC3E}">
        <p14:creationId xmlns:p14="http://schemas.microsoft.com/office/powerpoint/2010/main" val="56545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62A6148-C94F-4234-897D-C4A0385EC836}"/>
              </a:ext>
            </a:extLst>
          </p:cNvPr>
          <p:cNvSpPr txBox="1"/>
          <p:nvPr/>
        </p:nvSpPr>
        <p:spPr>
          <a:xfrm>
            <a:off x="5503866" y="2354090"/>
            <a:ext cx="2957683" cy="1477328"/>
          </a:xfrm>
          <a:prstGeom prst="rect">
            <a:avLst/>
          </a:prstGeom>
          <a:noFill/>
        </p:spPr>
        <p:txBody>
          <a:bodyPr wrap="square" rtlCol="0">
            <a:spAutoFit/>
          </a:bodyPr>
          <a:lstStyle/>
          <a:p>
            <a:r>
              <a:rPr lang="en-US" dirty="0"/>
              <a:t>Special features common across organizations (e.g. stream network, admin geographies)</a:t>
            </a:r>
          </a:p>
          <a:p>
            <a:endParaRPr lang="en-US" dirty="0"/>
          </a:p>
        </p:txBody>
      </p: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spTree>
    <p:extLst>
      <p:ext uri="{BB962C8B-B14F-4D97-AF65-F5344CB8AC3E}">
        <p14:creationId xmlns:p14="http://schemas.microsoft.com/office/powerpoint/2010/main" val="114926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a:hlinkClick r:id="rId4"/>
              </a:rPr>
              <a:t>https://geoconnex.us</a:t>
            </a:r>
            <a:r>
              <a:rPr lang="en-US"/>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a:hlinkClick r:id="rId5"/>
              </a:rPr>
              <a:t>https://geoconnex.us/sitemap.xml</a:t>
            </a:r>
            <a:r>
              <a:rPr lang="en-US"/>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a:endCxn id="26" idx="1"/>
          </p:cNvCxnSpPr>
          <p:nvPr/>
        </p:nvCxnSpPr>
        <p:spPr>
          <a:xfrm flipV="1">
            <a:off x="3584249" y="4390735"/>
            <a:ext cx="946486" cy="28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a:t>Reference</a:t>
            </a:r>
          </a:p>
          <a:p>
            <a:r>
              <a:rPr lang="en-US"/>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33427" y="3271142"/>
            <a:ext cx="1567723" cy="923330"/>
          </a:xfrm>
          <a:prstGeom prst="rect">
            <a:avLst/>
          </a:prstGeom>
          <a:noFill/>
        </p:spPr>
        <p:txBody>
          <a:bodyPr wrap="square" rtlCol="0">
            <a:spAutoFit/>
          </a:bodyPr>
          <a:lstStyle/>
          <a:p>
            <a:r>
              <a:rPr lang="en-US"/>
              <a:t>Organizational</a:t>
            </a:r>
          </a:p>
          <a:p>
            <a:r>
              <a:rPr lang="en-US"/>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a:solidFill>
                  <a:srgbClr val="000000"/>
                </a:solidFill>
                <a:effectLst/>
                <a:latin typeface="Avenir"/>
              </a:rPr>
              <a:t>(persistent identifier registry and resolver)</a:t>
            </a:r>
            <a:endParaRPr lang="en-US"/>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30" name="Picture 4">
            <a:extLst>
              <a:ext uri="{FF2B5EF4-FFF2-40B4-BE49-F238E27FC236}">
                <a16:creationId xmlns:a16="http://schemas.microsoft.com/office/drawing/2014/main" id="{6C531AF3-2A4E-E54E-8ADC-0A6C0558B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4435634"/>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E2AB32B-2C55-1446-ABBC-59D71713C6F7}"/>
              </a:ext>
            </a:extLst>
          </p:cNvPr>
          <p:cNvSpPr txBox="1"/>
          <p:nvPr/>
        </p:nvSpPr>
        <p:spPr>
          <a:xfrm>
            <a:off x="2692235" y="4576073"/>
            <a:ext cx="1567723" cy="369332"/>
          </a:xfrm>
          <a:prstGeom prst="rect">
            <a:avLst/>
          </a:prstGeom>
          <a:noFill/>
        </p:spPr>
        <p:txBody>
          <a:bodyPr wrap="square" rtlCol="0">
            <a:spAutoFit/>
          </a:bodyPr>
          <a:lstStyle/>
          <a:p>
            <a:r>
              <a:rPr lang="en-US"/>
              <a:t>Datasets</a:t>
            </a:r>
          </a:p>
        </p:txBody>
      </p:sp>
      <p:cxnSp>
        <p:nvCxnSpPr>
          <p:cNvPr id="33" name="Straight Arrow Connector 32">
            <a:extLst>
              <a:ext uri="{FF2B5EF4-FFF2-40B4-BE49-F238E27FC236}">
                <a16:creationId xmlns:a16="http://schemas.microsoft.com/office/drawing/2014/main" id="{88B95254-ECBA-B542-9371-023287ED0735}"/>
              </a:ext>
            </a:extLst>
          </p:cNvPr>
          <p:cNvCxnSpPr>
            <a:cxnSpLocks/>
          </p:cNvCxnSpPr>
          <p:nvPr/>
        </p:nvCxnSpPr>
        <p:spPr>
          <a:xfrm>
            <a:off x="2857958" y="3911034"/>
            <a:ext cx="1365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F2178BD-ED6D-1B40-BFCA-0187281D1BB5}"/>
              </a:ext>
            </a:extLst>
          </p:cNvPr>
          <p:cNvSpPr txBox="1"/>
          <p:nvPr/>
        </p:nvSpPr>
        <p:spPr>
          <a:xfrm>
            <a:off x="6363847" y="3759672"/>
            <a:ext cx="6936826" cy="1477328"/>
          </a:xfrm>
          <a:prstGeom prst="rect">
            <a:avLst/>
          </a:prstGeom>
          <a:noFill/>
        </p:spPr>
        <p:txBody>
          <a:bodyPr wrap="square">
            <a:spAutoFit/>
          </a:bodyPr>
          <a:lstStyle/>
          <a:p>
            <a:r>
              <a:rPr lang="en-US" dirty="0"/>
              <a:t>”I am a </a:t>
            </a:r>
            <a:r>
              <a:rPr lang="en-US" dirty="0">
                <a:solidFill>
                  <a:srgbClr val="FF0000"/>
                </a:solidFill>
                <a:hlinkClick r:id="rId8"/>
              </a:rPr>
              <a:t>https://geoconnex.us/usgs/gage/1234</a:t>
            </a:r>
            <a:r>
              <a:rPr lang="en-US" dirty="0"/>
              <a:t>”</a:t>
            </a:r>
          </a:p>
          <a:p>
            <a:r>
              <a:rPr lang="en-US" dirty="0"/>
              <a:t>“I am a </a:t>
            </a:r>
            <a:r>
              <a:rPr lang="en-US" dirty="0">
                <a:solidFill>
                  <a:srgbClr val="FF0000"/>
                </a:solidFill>
              </a:rPr>
              <a:t>gage</a:t>
            </a:r>
            <a:r>
              <a:rPr lang="en-US" dirty="0"/>
              <a:t>”</a:t>
            </a:r>
          </a:p>
          <a:p>
            <a:r>
              <a:rPr lang="en-US" dirty="0"/>
              <a:t>“I’m from </a:t>
            </a:r>
            <a:r>
              <a:rPr lang="en-US" dirty="0">
                <a:solidFill>
                  <a:schemeClr val="accent6">
                    <a:lumMod val="75000"/>
                  </a:schemeClr>
                </a:solidFill>
              </a:rPr>
              <a:t>USGS</a:t>
            </a:r>
            <a:r>
              <a:rPr lang="en-US" dirty="0"/>
              <a:t>”</a:t>
            </a:r>
          </a:p>
          <a:p>
            <a:r>
              <a:rPr lang="en-US" dirty="0"/>
              <a:t>“I am on </a:t>
            </a:r>
            <a:r>
              <a:rPr lang="en-US" b="1" dirty="0"/>
              <a:t>this spot </a:t>
            </a:r>
            <a:r>
              <a:rPr lang="en-US" dirty="0"/>
              <a:t>on NHDPlusV2 (stream network)</a:t>
            </a:r>
          </a:p>
          <a:p>
            <a:r>
              <a:rPr lang="en-US" dirty="0"/>
              <a:t>“</a:t>
            </a:r>
            <a:r>
              <a:rPr lang="en-US" dirty="0">
                <a:solidFill>
                  <a:schemeClr val="accent6">
                    <a:lumMod val="75000"/>
                  </a:schemeClr>
                </a:solidFill>
              </a:rPr>
              <a:t>USGS</a:t>
            </a:r>
            <a:r>
              <a:rPr lang="en-US" dirty="0"/>
              <a:t> has near-real-time data </a:t>
            </a:r>
            <a:r>
              <a:rPr lang="en-US" b="1" u="sng" dirty="0">
                <a:solidFill>
                  <a:srgbClr val="00B0F0"/>
                </a:solidFill>
              </a:rPr>
              <a:t>here</a:t>
            </a:r>
            <a:r>
              <a:rPr lang="en-US" dirty="0">
                <a:solidFill>
                  <a:srgbClr val="00B0F0"/>
                </a:solidFill>
              </a:rPr>
              <a:t> </a:t>
            </a:r>
            <a:r>
              <a:rPr lang="en-US" dirty="0"/>
              <a:t>formatted</a:t>
            </a:r>
            <a:r>
              <a:rPr lang="en-US" dirty="0">
                <a:solidFill>
                  <a:srgbClr val="00B0F0"/>
                </a:solidFill>
              </a:rPr>
              <a:t> </a:t>
            </a:r>
            <a:r>
              <a:rPr lang="en-US" u="sng" dirty="0">
                <a:solidFill>
                  <a:srgbClr val="00B0F0"/>
                </a:solidFill>
              </a:rPr>
              <a:t>like so</a:t>
            </a:r>
            <a:endParaRPr lang="en-US" b="1" u="sng" dirty="0">
              <a:solidFill>
                <a:srgbClr val="00B0F0"/>
              </a:solidFill>
            </a:endParaRPr>
          </a:p>
        </p:txBody>
      </p:sp>
      <p:pic>
        <p:nvPicPr>
          <p:cNvPr id="36" name="Picture 4">
            <a:extLst>
              <a:ext uri="{FF2B5EF4-FFF2-40B4-BE49-F238E27FC236}">
                <a16:creationId xmlns:a16="http://schemas.microsoft.com/office/drawing/2014/main" id="{0A97F3C4-CAA8-CE47-B335-78E7CA67CBB0}"/>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77503" y="5334773"/>
            <a:ext cx="825603" cy="1099446"/>
          </a:xfrm>
          <a:prstGeom prst="rect">
            <a:avLst/>
          </a:prstGeom>
          <a:solidFill>
            <a:schemeClr val="accent1">
              <a:lumMod val="60000"/>
              <a:lumOff val="40000"/>
            </a:schemeClr>
          </a:solidFill>
        </p:spPr>
      </p:pic>
      <p:sp>
        <p:nvSpPr>
          <p:cNvPr id="38" name="TextBox 37">
            <a:extLst>
              <a:ext uri="{FF2B5EF4-FFF2-40B4-BE49-F238E27FC236}">
                <a16:creationId xmlns:a16="http://schemas.microsoft.com/office/drawing/2014/main" id="{F1618C3C-BF93-4F49-B04F-CDA968348B26}"/>
              </a:ext>
            </a:extLst>
          </p:cNvPr>
          <p:cNvSpPr txBox="1"/>
          <p:nvPr/>
        </p:nvSpPr>
        <p:spPr>
          <a:xfrm>
            <a:off x="6512845" y="5443200"/>
            <a:ext cx="6936826" cy="1200329"/>
          </a:xfrm>
          <a:prstGeom prst="rect">
            <a:avLst/>
          </a:prstGeom>
          <a:noFill/>
        </p:spPr>
        <p:txBody>
          <a:bodyPr wrap="square">
            <a:spAutoFit/>
          </a:bodyPr>
          <a:lstStyle/>
          <a:p>
            <a:r>
              <a:rPr lang="en-US" dirty="0"/>
              <a:t>”I am a </a:t>
            </a:r>
            <a:r>
              <a:rPr lang="en-US" dirty="0">
                <a:solidFill>
                  <a:srgbClr val="FF0000"/>
                </a:solidFill>
              </a:rPr>
              <a:t>model point of interest</a:t>
            </a:r>
            <a:r>
              <a:rPr lang="en-US" dirty="0"/>
              <a:t>”</a:t>
            </a:r>
          </a:p>
          <a:p>
            <a:r>
              <a:rPr lang="en-US" dirty="0"/>
              <a:t>“I’m from </a:t>
            </a:r>
            <a:r>
              <a:rPr lang="en-US" dirty="0">
                <a:solidFill>
                  <a:schemeClr val="accent1">
                    <a:lumMod val="75000"/>
                  </a:schemeClr>
                </a:solidFill>
              </a:rPr>
              <a:t>NOAA</a:t>
            </a:r>
            <a:r>
              <a:rPr lang="en-US" dirty="0"/>
              <a:t>”</a:t>
            </a:r>
          </a:p>
          <a:p>
            <a:r>
              <a:rPr lang="en-US" dirty="0"/>
              <a:t>“I am on </a:t>
            </a:r>
            <a:r>
              <a:rPr lang="en-US" b="1" dirty="0"/>
              <a:t>this spot </a:t>
            </a:r>
            <a:r>
              <a:rPr lang="en-US" dirty="0"/>
              <a:t>on </a:t>
            </a:r>
            <a:r>
              <a:rPr lang="en-US" dirty="0" err="1"/>
              <a:t>NHDPlusHR</a:t>
            </a:r>
            <a:r>
              <a:rPr lang="en-US" dirty="0"/>
              <a:t>, </a:t>
            </a:r>
          </a:p>
          <a:p>
            <a:r>
              <a:rPr lang="en-US" dirty="0"/>
              <a:t>“</a:t>
            </a:r>
            <a:r>
              <a:rPr lang="en-US" dirty="0">
                <a:solidFill>
                  <a:schemeClr val="accent1">
                    <a:lumMod val="75000"/>
                  </a:schemeClr>
                </a:solidFill>
              </a:rPr>
              <a:t>NOAA</a:t>
            </a:r>
            <a:r>
              <a:rPr lang="en-US" dirty="0"/>
              <a:t> has forecast data </a:t>
            </a:r>
            <a:r>
              <a:rPr lang="en-US" b="1" u="sng" dirty="0">
                <a:solidFill>
                  <a:srgbClr val="00B0F0"/>
                </a:solidFill>
              </a:rPr>
              <a:t>here </a:t>
            </a:r>
            <a:r>
              <a:rPr lang="en-US" dirty="0"/>
              <a:t>formatted</a:t>
            </a:r>
            <a:r>
              <a:rPr lang="en-US" dirty="0">
                <a:solidFill>
                  <a:srgbClr val="00B0F0"/>
                </a:solidFill>
              </a:rPr>
              <a:t> </a:t>
            </a:r>
            <a:r>
              <a:rPr lang="en-US" u="sng" dirty="0">
                <a:solidFill>
                  <a:srgbClr val="00B0F0"/>
                </a:solidFill>
              </a:rPr>
              <a:t>like so</a:t>
            </a:r>
            <a:endParaRPr lang="en-US" b="1" u="sng" dirty="0">
              <a:solidFill>
                <a:srgbClr val="00B0F0"/>
              </a:solidFill>
            </a:endParaRPr>
          </a:p>
        </p:txBody>
      </p:sp>
    </p:spTree>
    <p:extLst>
      <p:ext uri="{BB962C8B-B14F-4D97-AF65-F5344CB8AC3E}">
        <p14:creationId xmlns:p14="http://schemas.microsoft.com/office/powerpoint/2010/main" val="276304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spTree>
    <p:extLst>
      <p:ext uri="{BB962C8B-B14F-4D97-AF65-F5344CB8AC3E}">
        <p14:creationId xmlns:p14="http://schemas.microsoft.com/office/powerpoint/2010/main" val="3563291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dirty="0">
                <a:hlinkClick r:id="rId4"/>
              </a:rPr>
              <a:t>https://geoconnex.us</a:t>
            </a:r>
            <a:r>
              <a:rPr lang="en-US" dirty="0"/>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dirty="0">
                <a:hlinkClick r:id="rId5"/>
              </a:rPr>
              <a:t>https://geoconnex.us/sitemap.xml</a:t>
            </a:r>
            <a:r>
              <a:rPr lang="en-US" dirty="0"/>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dirty="0"/>
              <a:t>Reference</a:t>
            </a:r>
          </a:p>
          <a:p>
            <a:r>
              <a:rPr lang="en-US" dirty="0"/>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rtlCol="0">
            <a:spAutoFit/>
          </a:bodyPr>
          <a:lstStyle/>
          <a:p>
            <a:r>
              <a:rPr lang="en-US" dirty="0"/>
              <a:t>Organizational</a:t>
            </a:r>
          </a:p>
          <a:p>
            <a:r>
              <a:rPr lang="en-US" dirty="0"/>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dirty="0"/>
              <a:t>Embedded</a:t>
            </a:r>
          </a:p>
          <a:p>
            <a:r>
              <a:rPr lang="en-US" dirty="0"/>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dirty="0">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477328"/>
          </a:xfrm>
          <a:prstGeom prst="rect">
            <a:avLst/>
          </a:prstGeom>
          <a:noFill/>
        </p:spPr>
        <p:txBody>
          <a:bodyPr wrap="square" rtlCol="0">
            <a:spAutoFit/>
          </a:bodyPr>
          <a:lstStyle/>
          <a:p>
            <a:r>
              <a:rPr lang="en-US" dirty="0"/>
              <a:t>Knowledge graph</a:t>
            </a:r>
          </a:p>
          <a:p>
            <a:r>
              <a:rPr lang="en-US" dirty="0"/>
              <a:t>(graph database)</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a:solidFill>
                  <a:schemeClr val="accent1">
                    <a:lumMod val="75000"/>
                  </a:schemeClr>
                </a:solidFill>
              </a:rPr>
              <a:t>docs.geoconnex.us</a:t>
            </a:r>
          </a:p>
          <a:p>
            <a:r>
              <a:rPr lang="en-US" dirty="0"/>
              <a:t>JSON-LD guidance, templates, schemas, vocabularies. Derived from SELFIE (HY_Features, schema.org,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dirty="0">
                <a:solidFill>
                  <a:srgbClr val="000000"/>
                </a:solidFill>
                <a:effectLst/>
                <a:latin typeface="Avenir"/>
              </a:rPr>
              <a:t>(persistent identifier registry and resolver)</a:t>
            </a:r>
            <a:endParaRPr lang="en-US" dirty="0"/>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pic>
        <p:nvPicPr>
          <p:cNvPr id="5" name="Graphic 4" descr="Internet outline">
            <a:extLst>
              <a:ext uri="{FF2B5EF4-FFF2-40B4-BE49-F238E27FC236}">
                <a16:creationId xmlns:a16="http://schemas.microsoft.com/office/drawing/2014/main" id="{29E28907-03A3-4045-A5AF-31111B319B6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760987" y="4639484"/>
            <a:ext cx="914400" cy="914400"/>
          </a:xfrm>
          <a:prstGeom prst="rect">
            <a:avLst/>
          </a:prstGeom>
        </p:spPr>
      </p:pic>
      <p:cxnSp>
        <p:nvCxnSpPr>
          <p:cNvPr id="38" name="Straight Arrow Connector 37">
            <a:extLst>
              <a:ext uri="{FF2B5EF4-FFF2-40B4-BE49-F238E27FC236}">
                <a16:creationId xmlns:a16="http://schemas.microsoft.com/office/drawing/2014/main" id="{0616A0D8-5390-B747-AB2B-F7DBE7EDC2AA}"/>
              </a:ext>
            </a:extLst>
          </p:cNvPr>
          <p:cNvCxnSpPr>
            <a:cxnSpLocks/>
            <a:endCxn id="5" idx="0"/>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F627BCDF-7B17-FA4B-B3CE-40651C550288}"/>
              </a:ext>
            </a:extLst>
          </p:cNvPr>
          <p:cNvSpPr txBox="1"/>
          <p:nvPr/>
        </p:nvSpPr>
        <p:spPr>
          <a:xfrm>
            <a:off x="9557992" y="4687841"/>
            <a:ext cx="2342508" cy="369332"/>
          </a:xfrm>
          <a:prstGeom prst="rect">
            <a:avLst/>
          </a:prstGeom>
          <a:noFill/>
        </p:spPr>
        <p:txBody>
          <a:bodyPr wrap="square" rtlCol="0">
            <a:spAutoFit/>
          </a:bodyPr>
          <a:lstStyle/>
          <a:p>
            <a:r>
              <a:rPr lang="en-US" b="1" u="sng" dirty="0">
                <a:solidFill>
                  <a:schemeClr val="accent1">
                    <a:lumMod val="75000"/>
                  </a:schemeClr>
                </a:solidFill>
              </a:rPr>
              <a:t>search.geoconnex.us</a:t>
            </a:r>
          </a:p>
        </p:txBody>
      </p:sp>
      <p:sp>
        <p:nvSpPr>
          <p:cNvPr id="42" name="TextBox 41">
            <a:extLst>
              <a:ext uri="{FF2B5EF4-FFF2-40B4-BE49-F238E27FC236}">
                <a16:creationId xmlns:a16="http://schemas.microsoft.com/office/drawing/2014/main" id="{2DB5151F-C85B-524F-BB1C-24A1E77B026E}"/>
              </a:ext>
            </a:extLst>
          </p:cNvPr>
          <p:cNvSpPr txBox="1"/>
          <p:nvPr/>
        </p:nvSpPr>
        <p:spPr>
          <a:xfrm>
            <a:off x="9557992" y="4962989"/>
            <a:ext cx="2342508" cy="369332"/>
          </a:xfrm>
          <a:prstGeom prst="rect">
            <a:avLst/>
          </a:prstGeom>
          <a:noFill/>
        </p:spPr>
        <p:txBody>
          <a:bodyPr wrap="square" rtlCol="0">
            <a:spAutoFit/>
          </a:bodyPr>
          <a:lstStyle/>
          <a:p>
            <a:r>
              <a:rPr lang="en-US" b="1" u="sng" dirty="0">
                <a:solidFill>
                  <a:schemeClr val="accent1">
                    <a:lumMod val="75000"/>
                  </a:schemeClr>
                </a:solidFill>
              </a:rPr>
              <a:t>graph.geoconnex.us</a:t>
            </a:r>
          </a:p>
        </p:txBody>
      </p:sp>
      <p:sp>
        <p:nvSpPr>
          <p:cNvPr id="43" name="TextBox 42">
            <a:extLst>
              <a:ext uri="{FF2B5EF4-FFF2-40B4-BE49-F238E27FC236}">
                <a16:creationId xmlns:a16="http://schemas.microsoft.com/office/drawing/2014/main" id="{3AD14372-5467-0844-8BE8-3E77E395E8E8}"/>
              </a:ext>
            </a:extLst>
          </p:cNvPr>
          <p:cNvSpPr txBox="1"/>
          <p:nvPr/>
        </p:nvSpPr>
        <p:spPr>
          <a:xfrm>
            <a:off x="9545421" y="5258437"/>
            <a:ext cx="2456078" cy="369332"/>
          </a:xfrm>
          <a:prstGeom prst="rect">
            <a:avLst/>
          </a:prstGeom>
          <a:noFill/>
        </p:spPr>
        <p:txBody>
          <a:bodyPr wrap="square" rtlCol="0">
            <a:spAutoFit/>
          </a:bodyPr>
          <a:lstStyle/>
          <a:p>
            <a:r>
              <a:rPr lang="en-US" b="1" u="sng" dirty="0">
                <a:solidFill>
                  <a:schemeClr val="accent1">
                    <a:lumMod val="75000"/>
                  </a:schemeClr>
                </a:solidFill>
              </a:rPr>
              <a:t>reference.geoconnex.us</a:t>
            </a:r>
          </a:p>
        </p:txBody>
      </p:sp>
    </p:spTree>
    <p:extLst>
      <p:ext uri="{BB962C8B-B14F-4D97-AF65-F5344CB8AC3E}">
        <p14:creationId xmlns:p14="http://schemas.microsoft.com/office/powerpoint/2010/main" val="14463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7764F14-4D3D-4D87-884E-2C6543C97B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2238456"/>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8AE7715-2FC3-40AE-B5CC-CCA57CC16670}"/>
              </a:ext>
            </a:extLst>
          </p:cNvPr>
          <p:cNvSpPr txBox="1"/>
          <p:nvPr/>
        </p:nvSpPr>
        <p:spPr>
          <a:xfrm>
            <a:off x="346844" y="831266"/>
            <a:ext cx="2448910" cy="369332"/>
          </a:xfrm>
          <a:prstGeom prst="rect">
            <a:avLst/>
          </a:prstGeom>
          <a:noFill/>
        </p:spPr>
        <p:txBody>
          <a:bodyPr wrap="square" rtlCol="0">
            <a:spAutoFit/>
          </a:bodyPr>
          <a:lstStyle/>
          <a:p>
            <a:r>
              <a:rPr lang="en-US">
                <a:hlinkClick r:id="rId4"/>
              </a:rPr>
              <a:t>https://geoconnex.us</a:t>
            </a:r>
            <a:r>
              <a:rPr lang="en-US"/>
              <a:t> </a:t>
            </a:r>
          </a:p>
        </p:txBody>
      </p:sp>
      <p:cxnSp>
        <p:nvCxnSpPr>
          <p:cNvPr id="6" name="Straight Arrow Connector 5">
            <a:extLst>
              <a:ext uri="{FF2B5EF4-FFF2-40B4-BE49-F238E27FC236}">
                <a16:creationId xmlns:a16="http://schemas.microsoft.com/office/drawing/2014/main" id="{1C8FCA17-DDC4-4610-BECF-59EF325346B2}"/>
              </a:ext>
            </a:extLst>
          </p:cNvPr>
          <p:cNvCxnSpPr>
            <a:cxnSpLocks/>
          </p:cNvCxnSpPr>
          <p:nvPr/>
        </p:nvCxnSpPr>
        <p:spPr>
          <a:xfrm>
            <a:off x="1571299" y="1443805"/>
            <a:ext cx="0" cy="35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ECE0EF-BE66-4B52-81CD-DDD9B03A35A7}"/>
              </a:ext>
            </a:extLst>
          </p:cNvPr>
          <p:cNvSpPr txBox="1"/>
          <p:nvPr/>
        </p:nvSpPr>
        <p:spPr>
          <a:xfrm>
            <a:off x="274925" y="1869124"/>
            <a:ext cx="3557336" cy="369332"/>
          </a:xfrm>
          <a:prstGeom prst="rect">
            <a:avLst/>
          </a:prstGeom>
          <a:noFill/>
        </p:spPr>
        <p:txBody>
          <a:bodyPr wrap="square" rtlCol="0">
            <a:spAutoFit/>
          </a:bodyPr>
          <a:lstStyle/>
          <a:p>
            <a:r>
              <a:rPr lang="en-US">
                <a:hlinkClick r:id="rId5"/>
              </a:rPr>
              <a:t>https://geoconnex.us/sitemap.xml</a:t>
            </a:r>
            <a:r>
              <a:rPr lang="en-US"/>
              <a:t>  </a:t>
            </a:r>
          </a:p>
        </p:txBody>
      </p:sp>
      <p:pic>
        <p:nvPicPr>
          <p:cNvPr id="11" name="Picture 4">
            <a:extLst>
              <a:ext uri="{FF2B5EF4-FFF2-40B4-BE49-F238E27FC236}">
                <a16:creationId xmlns:a16="http://schemas.microsoft.com/office/drawing/2014/main" id="{8EC1C26F-40E1-4ABB-BDAB-F8222BB751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28073" y="3276314"/>
            <a:ext cx="864162" cy="93283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C8F02AFF-64DF-4FCD-8985-A58A2A156487}"/>
              </a:ext>
            </a:extLst>
          </p:cNvPr>
          <p:cNvCxnSpPr>
            <a:cxnSpLocks/>
          </p:cNvCxnSpPr>
          <p:nvPr/>
        </p:nvCxnSpPr>
        <p:spPr>
          <a:xfrm>
            <a:off x="2803669" y="2704874"/>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DBB69-A702-438C-9392-E592339EF6FB}"/>
              </a:ext>
            </a:extLst>
          </p:cNvPr>
          <p:cNvCxnSpPr>
            <a:cxnSpLocks/>
          </p:cNvCxnSpPr>
          <p:nvPr/>
        </p:nvCxnSpPr>
        <p:spPr>
          <a:xfrm>
            <a:off x="2803669" y="3742732"/>
            <a:ext cx="14909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4" name="Picture 6">
            <a:extLst>
              <a:ext uri="{FF2B5EF4-FFF2-40B4-BE49-F238E27FC236}">
                <a16:creationId xmlns:a16="http://schemas.microsoft.com/office/drawing/2014/main" id="{F0B37976-5180-4A0E-A081-9848FE2959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294598" y="2238457"/>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EA0F6940-9130-4216-AD83-C5E5D66600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294598" y="3541561"/>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B2AFE26-9272-444A-98C1-B96CFD3B20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928" y="3719683"/>
            <a:ext cx="238176" cy="238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ADFCABA-DBDE-467C-886E-63CAE26B4451}"/>
              </a:ext>
            </a:extLst>
          </p:cNvPr>
          <p:cNvSpPr txBox="1"/>
          <p:nvPr/>
        </p:nvSpPr>
        <p:spPr>
          <a:xfrm>
            <a:off x="2803669" y="2414427"/>
            <a:ext cx="1293292" cy="646331"/>
          </a:xfrm>
          <a:prstGeom prst="rect">
            <a:avLst/>
          </a:prstGeom>
          <a:noFill/>
        </p:spPr>
        <p:txBody>
          <a:bodyPr wrap="square" rtlCol="0">
            <a:spAutoFit/>
          </a:bodyPr>
          <a:lstStyle/>
          <a:p>
            <a:r>
              <a:rPr lang="en-US"/>
              <a:t>Reference</a:t>
            </a:r>
          </a:p>
          <a:p>
            <a:r>
              <a:rPr lang="en-US"/>
              <a:t>Features </a:t>
            </a:r>
          </a:p>
        </p:txBody>
      </p:sp>
      <p:sp>
        <p:nvSpPr>
          <p:cNvPr id="21" name="TextBox 20">
            <a:extLst>
              <a:ext uri="{FF2B5EF4-FFF2-40B4-BE49-F238E27FC236}">
                <a16:creationId xmlns:a16="http://schemas.microsoft.com/office/drawing/2014/main" id="{6D6B9684-F027-4C3B-AC4B-D9DA33EA0597}"/>
              </a:ext>
            </a:extLst>
          </p:cNvPr>
          <p:cNvSpPr txBox="1"/>
          <p:nvPr/>
        </p:nvSpPr>
        <p:spPr>
          <a:xfrm>
            <a:off x="2765272" y="3429000"/>
            <a:ext cx="1567723" cy="923330"/>
          </a:xfrm>
          <a:prstGeom prst="rect">
            <a:avLst/>
          </a:prstGeom>
          <a:noFill/>
        </p:spPr>
        <p:txBody>
          <a:bodyPr wrap="square" lIns="91440" tIns="45720" rIns="91440" bIns="45720" rtlCol="0" anchor="t">
            <a:spAutoFit/>
          </a:bodyPr>
          <a:lstStyle/>
          <a:p>
            <a:r>
              <a:rPr lang="en-US"/>
              <a:t>Organizational</a:t>
            </a:r>
          </a:p>
          <a:p>
            <a:r>
              <a:rPr lang="en-US"/>
              <a:t>Monitoring locations</a:t>
            </a:r>
          </a:p>
        </p:txBody>
      </p:sp>
      <p:cxnSp>
        <p:nvCxnSpPr>
          <p:cNvPr id="22" name="Straight Arrow Connector 21">
            <a:extLst>
              <a:ext uri="{FF2B5EF4-FFF2-40B4-BE49-F238E27FC236}">
                <a16:creationId xmlns:a16="http://schemas.microsoft.com/office/drawing/2014/main" id="{5BBD1712-B67A-4256-96C8-A319D6D5D063}"/>
              </a:ext>
            </a:extLst>
          </p:cNvPr>
          <p:cNvCxnSpPr>
            <a:cxnSpLocks/>
            <a:stCxn id="16" idx="0"/>
          </p:cNvCxnSpPr>
          <p:nvPr/>
        </p:nvCxnSpPr>
        <p:spPr>
          <a:xfrm flipV="1">
            <a:off x="4612987" y="3007535"/>
            <a:ext cx="328257" cy="534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19CDA7-BA80-4951-880A-C820639C544E}"/>
              </a:ext>
            </a:extLst>
          </p:cNvPr>
          <p:cNvSpPr txBox="1"/>
          <p:nvPr/>
        </p:nvSpPr>
        <p:spPr>
          <a:xfrm>
            <a:off x="5552919" y="3171289"/>
            <a:ext cx="1397210" cy="646331"/>
          </a:xfrm>
          <a:prstGeom prst="rect">
            <a:avLst/>
          </a:prstGeom>
          <a:noFill/>
        </p:spPr>
        <p:txBody>
          <a:bodyPr wrap="square" rtlCol="0">
            <a:spAutoFit/>
          </a:bodyPr>
          <a:lstStyle/>
          <a:p>
            <a:r>
              <a:rPr lang="en-US"/>
              <a:t>Embedded</a:t>
            </a:r>
          </a:p>
          <a:p>
            <a:r>
              <a:rPr lang="en-US"/>
              <a:t>JSON-LD</a:t>
            </a:r>
          </a:p>
        </p:txBody>
      </p:sp>
      <p:pic>
        <p:nvPicPr>
          <p:cNvPr id="20" name="Picture 6">
            <a:extLst>
              <a:ext uri="{FF2B5EF4-FFF2-40B4-BE49-F238E27FC236}">
                <a16:creationId xmlns:a16="http://schemas.microsoft.com/office/drawing/2014/main" id="{9A8E7E41-7B54-416B-9467-B9DF6BBD0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931375" y="2235602"/>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56E45D54-FD72-49B8-9DBB-029B081CF1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22474"/>
          <a:stretch/>
        </p:blipFill>
        <p:spPr bwMode="auto">
          <a:xfrm>
            <a:off x="4643810" y="2608486"/>
            <a:ext cx="565484" cy="4078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0DFDF46D-FB3C-4053-BCFD-4CC8FCC8AF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862680" y="3538706"/>
            <a:ext cx="636777" cy="56801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92739B05-53F8-4C5B-A080-433321610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89" t="57096" r="67879" b="17639"/>
          <a:stretch/>
        </p:blipFill>
        <p:spPr bwMode="auto">
          <a:xfrm>
            <a:off x="4530735" y="4106725"/>
            <a:ext cx="636777" cy="568019"/>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7EE07780-BE61-4A2D-94B4-313131B1E5CB}"/>
              </a:ext>
            </a:extLst>
          </p:cNvPr>
          <p:cNvCxnSpPr>
            <a:cxnSpLocks/>
          </p:cNvCxnSpPr>
          <p:nvPr/>
        </p:nvCxnSpPr>
        <p:spPr>
          <a:xfrm flipV="1">
            <a:off x="4893904" y="2643478"/>
            <a:ext cx="327070" cy="1493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8">
            <a:extLst>
              <a:ext uri="{FF2B5EF4-FFF2-40B4-BE49-F238E27FC236}">
                <a16:creationId xmlns:a16="http://schemas.microsoft.com/office/drawing/2014/main" id="{536A5D98-E08C-4696-B227-1EC1FCD54F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9092" y="3224487"/>
            <a:ext cx="238176" cy="2381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a:extLst>
              <a:ext uri="{FF2B5EF4-FFF2-40B4-BE49-F238E27FC236}">
                <a16:creationId xmlns:a16="http://schemas.microsoft.com/office/drawing/2014/main" id="{BAABFFA1-1F54-4F16-8B97-B0A8BEFE48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260" y="3162918"/>
            <a:ext cx="238176" cy="23817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2F86A9D1-A06F-491C-AC57-C88AD9EEEF00}"/>
              </a:ext>
            </a:extLst>
          </p:cNvPr>
          <p:cNvCxnSpPr>
            <a:cxnSpLocks/>
          </p:cNvCxnSpPr>
          <p:nvPr/>
        </p:nvCxnSpPr>
        <p:spPr>
          <a:xfrm flipH="1" flipV="1">
            <a:off x="4727683" y="2501246"/>
            <a:ext cx="513399" cy="927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Spider outline">
            <a:extLst>
              <a:ext uri="{FF2B5EF4-FFF2-40B4-BE49-F238E27FC236}">
                <a16:creationId xmlns:a16="http://schemas.microsoft.com/office/drawing/2014/main" id="{3DF5E6D2-A40A-4F66-9E9A-3E36A95CD5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28093" y="853670"/>
            <a:ext cx="914400" cy="914400"/>
          </a:xfrm>
          <a:prstGeom prst="rect">
            <a:avLst/>
          </a:prstGeom>
        </p:spPr>
      </p:pic>
      <p:sp>
        <p:nvSpPr>
          <p:cNvPr id="32" name="TextBox 31">
            <a:extLst>
              <a:ext uri="{FF2B5EF4-FFF2-40B4-BE49-F238E27FC236}">
                <a16:creationId xmlns:a16="http://schemas.microsoft.com/office/drawing/2014/main" id="{583B9D93-2B93-4A51-9482-77B766FBEC36}"/>
              </a:ext>
            </a:extLst>
          </p:cNvPr>
          <p:cNvSpPr txBox="1"/>
          <p:nvPr/>
        </p:nvSpPr>
        <p:spPr>
          <a:xfrm>
            <a:off x="7971239" y="508100"/>
            <a:ext cx="2342508" cy="369332"/>
          </a:xfrm>
          <a:prstGeom prst="rect">
            <a:avLst/>
          </a:prstGeom>
          <a:noFill/>
        </p:spPr>
        <p:txBody>
          <a:bodyPr wrap="square" rtlCol="0">
            <a:spAutoFit/>
          </a:bodyPr>
          <a:lstStyle/>
          <a:p>
            <a:r>
              <a:rPr lang="en-US" b="1" u="sng">
                <a:solidFill>
                  <a:schemeClr val="accent1">
                    <a:lumMod val="75000"/>
                  </a:schemeClr>
                </a:solidFill>
              </a:rPr>
              <a:t>harvest.geoconnex.us</a:t>
            </a:r>
          </a:p>
        </p:txBody>
      </p:sp>
      <p:cxnSp>
        <p:nvCxnSpPr>
          <p:cNvPr id="33" name="Straight Arrow Connector 32">
            <a:extLst>
              <a:ext uri="{FF2B5EF4-FFF2-40B4-BE49-F238E27FC236}">
                <a16:creationId xmlns:a16="http://schemas.microsoft.com/office/drawing/2014/main" id="{FE165E85-C358-46CC-9266-59ED50A92C1B}"/>
              </a:ext>
            </a:extLst>
          </p:cNvPr>
          <p:cNvCxnSpPr>
            <a:stCxn id="30" idx="1"/>
          </p:cNvCxnSpPr>
          <p:nvPr/>
        </p:nvCxnSpPr>
        <p:spPr>
          <a:xfrm flipH="1">
            <a:off x="3719245" y="1310870"/>
            <a:ext cx="4508848" cy="641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60802C3-87DC-4A5E-BCC3-382C88B1943A}"/>
              </a:ext>
            </a:extLst>
          </p:cNvPr>
          <p:cNvCxnSpPr>
            <a:cxnSpLocks/>
          </p:cNvCxnSpPr>
          <p:nvPr/>
        </p:nvCxnSpPr>
        <p:spPr>
          <a:xfrm flipV="1">
            <a:off x="6326727" y="2113640"/>
            <a:ext cx="2693983" cy="2669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5" name="Graphic 34" descr="Database with solid fill">
            <a:extLst>
              <a:ext uri="{FF2B5EF4-FFF2-40B4-BE49-F238E27FC236}">
                <a16:creationId xmlns:a16="http://schemas.microsoft.com/office/drawing/2014/main" id="{A8A21DB0-EE2A-4538-8E0E-2C0F84EF5E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5739" y="1340660"/>
            <a:ext cx="914400" cy="914400"/>
          </a:xfrm>
          <a:prstGeom prst="rect">
            <a:avLst/>
          </a:prstGeom>
        </p:spPr>
      </p:pic>
      <p:sp>
        <p:nvSpPr>
          <p:cNvPr id="36" name="TextBox 35">
            <a:extLst>
              <a:ext uri="{FF2B5EF4-FFF2-40B4-BE49-F238E27FC236}">
                <a16:creationId xmlns:a16="http://schemas.microsoft.com/office/drawing/2014/main" id="{E62A6148-C94F-4234-897D-C4A0385EC836}"/>
              </a:ext>
            </a:extLst>
          </p:cNvPr>
          <p:cNvSpPr txBox="1"/>
          <p:nvPr/>
        </p:nvSpPr>
        <p:spPr>
          <a:xfrm>
            <a:off x="9043816" y="2278358"/>
            <a:ext cx="2957683" cy="1200329"/>
          </a:xfrm>
          <a:prstGeom prst="rect">
            <a:avLst/>
          </a:prstGeom>
          <a:noFill/>
        </p:spPr>
        <p:txBody>
          <a:bodyPr wrap="square" rtlCol="0">
            <a:spAutoFit/>
          </a:bodyPr>
          <a:lstStyle/>
          <a:p>
            <a:r>
              <a:rPr lang="en-US" dirty="0"/>
              <a:t>Knowledge graph</a:t>
            </a:r>
          </a:p>
          <a:p>
            <a:endParaRPr lang="en-US" dirty="0"/>
          </a:p>
          <a:p>
            <a:endParaRPr lang="en-US" dirty="0"/>
          </a:p>
          <a:p>
            <a:r>
              <a:rPr lang="en-US" dirty="0"/>
              <a:t>APIs</a:t>
            </a:r>
          </a:p>
        </p:txBody>
      </p:sp>
      <p:sp>
        <p:nvSpPr>
          <p:cNvPr id="3" name="TextBox 2">
            <a:extLst>
              <a:ext uri="{FF2B5EF4-FFF2-40B4-BE49-F238E27FC236}">
                <a16:creationId xmlns:a16="http://schemas.microsoft.com/office/drawing/2014/main" id="{CB8F4AE5-58CA-4F9C-95E8-E40DB1BA0BAB}"/>
              </a:ext>
            </a:extLst>
          </p:cNvPr>
          <p:cNvSpPr txBox="1"/>
          <p:nvPr/>
        </p:nvSpPr>
        <p:spPr>
          <a:xfrm>
            <a:off x="4234340" y="5841038"/>
            <a:ext cx="5872655" cy="923330"/>
          </a:xfrm>
          <a:prstGeom prst="rect">
            <a:avLst/>
          </a:prstGeom>
          <a:noFill/>
        </p:spPr>
        <p:txBody>
          <a:bodyPr wrap="square" rtlCol="0">
            <a:spAutoFit/>
          </a:bodyPr>
          <a:lstStyle/>
          <a:p>
            <a:r>
              <a:rPr lang="en-US" b="1" u="sng" dirty="0" err="1">
                <a:solidFill>
                  <a:schemeClr val="accent1">
                    <a:lumMod val="75000"/>
                  </a:schemeClr>
                </a:solidFill>
              </a:rPr>
              <a:t>docs.geoconnex.us</a:t>
            </a:r>
            <a:endParaRPr lang="en-US" b="1" u="sng" dirty="0">
              <a:solidFill>
                <a:schemeClr val="accent1">
                  <a:lumMod val="75000"/>
                </a:schemeClr>
              </a:solidFill>
            </a:endParaRPr>
          </a:p>
          <a:p>
            <a:r>
              <a:rPr lang="en-US" dirty="0"/>
              <a:t>JSON-LD guidance, templates, schemas, vocabularies. Derived from SELFIE (</a:t>
            </a:r>
            <a:r>
              <a:rPr lang="en-US" dirty="0" err="1"/>
              <a:t>HY_Features</a:t>
            </a:r>
            <a:r>
              <a:rPr lang="en-US" dirty="0"/>
              <a:t>, </a:t>
            </a:r>
            <a:r>
              <a:rPr lang="en-US" dirty="0" err="1"/>
              <a:t>schema.org</a:t>
            </a:r>
            <a:r>
              <a:rPr lang="en-US" dirty="0"/>
              <a:t>, SOSA/SSN)</a:t>
            </a:r>
          </a:p>
        </p:txBody>
      </p:sp>
      <p:cxnSp>
        <p:nvCxnSpPr>
          <p:cNvPr id="39" name="Straight Arrow Connector 38">
            <a:extLst>
              <a:ext uri="{FF2B5EF4-FFF2-40B4-BE49-F238E27FC236}">
                <a16:creationId xmlns:a16="http://schemas.microsoft.com/office/drawing/2014/main" id="{B6B562AC-324F-4A19-946E-EDBED10EFB2D}"/>
              </a:ext>
            </a:extLst>
          </p:cNvPr>
          <p:cNvCxnSpPr>
            <a:cxnSpLocks/>
          </p:cNvCxnSpPr>
          <p:nvPr/>
        </p:nvCxnSpPr>
        <p:spPr>
          <a:xfrm flipV="1">
            <a:off x="4530735" y="4818381"/>
            <a:ext cx="919606" cy="1073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0E8B34CC-D022-4FAA-8352-1E4FCB2E04B5}"/>
              </a:ext>
            </a:extLst>
          </p:cNvPr>
          <p:cNvSpPr txBox="1"/>
          <p:nvPr/>
        </p:nvSpPr>
        <p:spPr>
          <a:xfrm>
            <a:off x="319663" y="1074473"/>
            <a:ext cx="7819292" cy="369332"/>
          </a:xfrm>
          <a:prstGeom prst="rect">
            <a:avLst/>
          </a:prstGeom>
          <a:noFill/>
        </p:spPr>
        <p:txBody>
          <a:bodyPr wrap="square">
            <a:spAutoFit/>
          </a:bodyPr>
          <a:lstStyle/>
          <a:p>
            <a:r>
              <a:rPr lang="en-US" sz="1800" b="0" i="0" u="none" strike="noStrike">
                <a:solidFill>
                  <a:srgbClr val="000000"/>
                </a:solidFill>
                <a:effectLst/>
                <a:latin typeface="Avenir"/>
              </a:rPr>
              <a:t>(persistent identifier registry and resolver)</a:t>
            </a:r>
            <a:endParaRPr lang="en-US"/>
          </a:p>
        </p:txBody>
      </p:sp>
      <p:pic>
        <p:nvPicPr>
          <p:cNvPr id="37" name="Picture 4">
            <a:extLst>
              <a:ext uri="{FF2B5EF4-FFF2-40B4-BE49-F238E27FC236}">
                <a16:creationId xmlns:a16="http://schemas.microsoft.com/office/drawing/2014/main" id="{125528D9-4533-5A43-8312-0373F27A0BCD}"/>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5596701" y="3802607"/>
            <a:ext cx="825603" cy="1099446"/>
          </a:xfrm>
          <a:prstGeom prst="rect">
            <a:avLst/>
          </a:prstGeom>
          <a:solidFill>
            <a:srgbClr val="006A50"/>
          </a:solidFill>
        </p:spPr>
      </p:pic>
      <p:cxnSp>
        <p:nvCxnSpPr>
          <p:cNvPr id="38" name="Straight Arrow Connector 37">
            <a:extLst>
              <a:ext uri="{FF2B5EF4-FFF2-40B4-BE49-F238E27FC236}">
                <a16:creationId xmlns:a16="http://schemas.microsoft.com/office/drawing/2014/main" id="{0616A0D8-5390-B747-AB2B-F7DBE7EDC2AA}"/>
              </a:ext>
            </a:extLst>
          </p:cNvPr>
          <p:cNvCxnSpPr>
            <a:cxnSpLocks/>
          </p:cNvCxnSpPr>
          <p:nvPr/>
        </p:nvCxnSpPr>
        <p:spPr>
          <a:xfrm>
            <a:off x="8968823" y="2575097"/>
            <a:ext cx="249364" cy="20643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61F77E19-F4F7-F145-830A-7B6C5100B816}"/>
              </a:ext>
            </a:extLst>
          </p:cNvPr>
          <p:cNvCxnSpPr>
            <a:cxnSpLocks/>
          </p:cNvCxnSpPr>
          <p:nvPr/>
        </p:nvCxnSpPr>
        <p:spPr>
          <a:xfrm flipV="1">
            <a:off x="3584249" y="4390735"/>
            <a:ext cx="946486" cy="28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
            <a:extLst>
              <a:ext uri="{FF2B5EF4-FFF2-40B4-BE49-F238E27FC236}">
                <a16:creationId xmlns:a16="http://schemas.microsoft.com/office/drawing/2014/main" id="{486A4B3E-F42D-5640-868A-EDAA3350B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32" t="21760" r="69651" b="53260"/>
          <a:stretch/>
        </p:blipFill>
        <p:spPr bwMode="auto">
          <a:xfrm>
            <a:off x="1817879" y="4435634"/>
            <a:ext cx="864162" cy="93283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13E3F8D7-6366-F643-AFC5-3C9D01BE79F5}"/>
              </a:ext>
            </a:extLst>
          </p:cNvPr>
          <p:cNvSpPr txBox="1"/>
          <p:nvPr/>
        </p:nvSpPr>
        <p:spPr>
          <a:xfrm>
            <a:off x="2692235" y="4576073"/>
            <a:ext cx="1567723" cy="369332"/>
          </a:xfrm>
          <a:prstGeom prst="rect">
            <a:avLst/>
          </a:prstGeom>
          <a:noFill/>
        </p:spPr>
        <p:txBody>
          <a:bodyPr wrap="square" rtlCol="0">
            <a:spAutoFit/>
          </a:bodyPr>
          <a:lstStyle/>
          <a:p>
            <a:r>
              <a:rPr lang="en-US"/>
              <a:t>Datasets</a:t>
            </a:r>
          </a:p>
        </p:txBody>
      </p:sp>
      <p:pic>
        <p:nvPicPr>
          <p:cNvPr id="48" name="Picture 4">
            <a:extLst>
              <a:ext uri="{FF2B5EF4-FFF2-40B4-BE49-F238E27FC236}">
                <a16:creationId xmlns:a16="http://schemas.microsoft.com/office/drawing/2014/main" id="{18FE58F6-57F5-FF4E-BB27-B17365177527}"/>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7569430" y="4532739"/>
            <a:ext cx="825603" cy="1099446"/>
          </a:xfrm>
          <a:prstGeom prst="rect">
            <a:avLst/>
          </a:prstGeom>
          <a:solidFill>
            <a:schemeClr val="accent1">
              <a:lumMod val="60000"/>
              <a:lumOff val="40000"/>
            </a:schemeClr>
          </a:solidFill>
        </p:spPr>
      </p:pic>
      <p:sp>
        <p:nvSpPr>
          <p:cNvPr id="49" name="TextBox 48">
            <a:extLst>
              <a:ext uri="{FF2B5EF4-FFF2-40B4-BE49-F238E27FC236}">
                <a16:creationId xmlns:a16="http://schemas.microsoft.com/office/drawing/2014/main" id="{AD4159B2-1781-B14A-93E7-9F246AF8CF46}"/>
              </a:ext>
            </a:extLst>
          </p:cNvPr>
          <p:cNvSpPr txBox="1"/>
          <p:nvPr/>
        </p:nvSpPr>
        <p:spPr>
          <a:xfrm>
            <a:off x="8356105" y="4487850"/>
            <a:ext cx="6936826" cy="2308324"/>
          </a:xfrm>
          <a:prstGeom prst="rect">
            <a:avLst/>
          </a:prstGeom>
          <a:noFill/>
        </p:spPr>
        <p:txBody>
          <a:bodyPr wrap="square">
            <a:spAutoFit/>
          </a:bodyPr>
          <a:lstStyle/>
          <a:p>
            <a:r>
              <a:rPr lang="en-US" dirty="0"/>
              <a:t>”I am a </a:t>
            </a:r>
            <a:r>
              <a:rPr lang="en-US" dirty="0">
                <a:solidFill>
                  <a:srgbClr val="FF0000"/>
                </a:solidFill>
              </a:rPr>
              <a:t>reference location</a:t>
            </a:r>
            <a:r>
              <a:rPr lang="en-US" dirty="0"/>
              <a:t>”</a:t>
            </a:r>
          </a:p>
          <a:p>
            <a:r>
              <a:rPr lang="en-US" dirty="0"/>
              <a:t>“I am on </a:t>
            </a:r>
            <a:r>
              <a:rPr lang="en-US" b="1" dirty="0"/>
              <a:t>this spot </a:t>
            </a:r>
            <a:r>
              <a:rPr lang="en-US" dirty="0"/>
              <a:t>on NHDPlusV2, </a:t>
            </a:r>
          </a:p>
          <a:p>
            <a:r>
              <a:rPr lang="en-US" dirty="0"/>
              <a:t>and </a:t>
            </a:r>
            <a:r>
              <a:rPr lang="en-US" b="1" dirty="0"/>
              <a:t>this one </a:t>
            </a:r>
            <a:r>
              <a:rPr lang="en-US" dirty="0"/>
              <a:t>on </a:t>
            </a:r>
            <a:r>
              <a:rPr lang="en-US" dirty="0" err="1"/>
              <a:t>NHDPlusHR</a:t>
            </a:r>
            <a:r>
              <a:rPr lang="en-US" dirty="0"/>
              <a:t>”</a:t>
            </a:r>
          </a:p>
          <a:p>
            <a:r>
              <a:rPr lang="en-US" dirty="0"/>
              <a:t>“</a:t>
            </a:r>
            <a:r>
              <a:rPr lang="en-US" dirty="0">
                <a:solidFill>
                  <a:schemeClr val="accent6">
                    <a:lumMod val="75000"/>
                  </a:schemeClr>
                </a:solidFill>
              </a:rPr>
              <a:t>USGS</a:t>
            </a:r>
            <a:r>
              <a:rPr lang="en-US" dirty="0"/>
              <a:t> has near-real-time data </a:t>
            </a:r>
            <a:r>
              <a:rPr lang="en-US" b="1" u="sng" dirty="0">
                <a:solidFill>
                  <a:srgbClr val="00B0F0"/>
                </a:solidFill>
              </a:rPr>
              <a:t>here</a:t>
            </a:r>
            <a:r>
              <a:rPr lang="en-US" b="1" dirty="0"/>
              <a:t>”</a:t>
            </a:r>
          </a:p>
          <a:p>
            <a:r>
              <a:rPr lang="en-US" dirty="0"/>
              <a:t>“</a:t>
            </a:r>
            <a:r>
              <a:rPr lang="en-US" dirty="0">
                <a:solidFill>
                  <a:schemeClr val="accent1">
                    <a:lumMod val="75000"/>
                  </a:schemeClr>
                </a:solidFill>
              </a:rPr>
              <a:t>NOAA</a:t>
            </a:r>
            <a:r>
              <a:rPr lang="en-US" dirty="0"/>
              <a:t> has forecast data </a:t>
            </a:r>
            <a:r>
              <a:rPr lang="en-US" b="1" u="sng" dirty="0">
                <a:solidFill>
                  <a:srgbClr val="00B0F0"/>
                </a:solidFill>
              </a:rPr>
              <a:t>here</a:t>
            </a:r>
            <a:r>
              <a:rPr lang="en-US" b="1" dirty="0"/>
              <a:t>”</a:t>
            </a:r>
          </a:p>
          <a:p>
            <a:r>
              <a:rPr lang="en-US" b="1" dirty="0"/>
              <a:t>“</a:t>
            </a:r>
            <a:r>
              <a:rPr lang="en-US" b="1" dirty="0">
                <a:solidFill>
                  <a:schemeClr val="accent2">
                    <a:lumMod val="50000"/>
                  </a:schemeClr>
                </a:solidFill>
              </a:rPr>
              <a:t>NMED </a:t>
            </a:r>
            <a:r>
              <a:rPr lang="en-US" dirty="0"/>
              <a:t>has other data upstream </a:t>
            </a:r>
            <a:r>
              <a:rPr lang="en-US" u="sng" dirty="0">
                <a:solidFill>
                  <a:srgbClr val="00B0F0"/>
                </a:solidFill>
              </a:rPr>
              <a:t>here</a:t>
            </a:r>
            <a:r>
              <a:rPr lang="en-US" b="1" u="sng" dirty="0">
                <a:solidFill>
                  <a:srgbClr val="00B0F0"/>
                </a:solidFill>
              </a:rPr>
              <a:t>”</a:t>
            </a:r>
            <a:endParaRPr lang="en-US" b="1" dirty="0"/>
          </a:p>
          <a:p>
            <a:endParaRPr lang="en-US" b="1" u="sng" dirty="0">
              <a:solidFill>
                <a:srgbClr val="00B0F0"/>
              </a:solidFill>
            </a:endParaRPr>
          </a:p>
          <a:p>
            <a:endParaRPr lang="en-US" b="1" u="sng" dirty="0">
              <a:solidFill>
                <a:srgbClr val="00B0F0"/>
              </a:solidFill>
            </a:endParaRPr>
          </a:p>
        </p:txBody>
      </p:sp>
    </p:spTree>
    <p:extLst>
      <p:ext uri="{BB962C8B-B14F-4D97-AF65-F5344CB8AC3E}">
        <p14:creationId xmlns:p14="http://schemas.microsoft.com/office/powerpoint/2010/main" val="2444358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B1FD-11F5-134B-85D3-E5DD61AD6D4E}"/>
              </a:ext>
            </a:extLst>
          </p:cNvPr>
          <p:cNvSpPr>
            <a:spLocks noGrp="1"/>
          </p:cNvSpPr>
          <p:nvPr>
            <p:ph type="title"/>
          </p:nvPr>
        </p:nvSpPr>
        <p:spPr/>
        <p:txBody>
          <a:bodyPr/>
          <a:lstStyle/>
          <a:p>
            <a:r>
              <a:rPr lang="en-US" dirty="0"/>
              <a:t>What we need for this</a:t>
            </a:r>
          </a:p>
        </p:txBody>
      </p:sp>
      <p:sp>
        <p:nvSpPr>
          <p:cNvPr id="3" name="Content Placeholder 2">
            <a:extLst>
              <a:ext uri="{FF2B5EF4-FFF2-40B4-BE49-F238E27FC236}">
                <a16:creationId xmlns:a16="http://schemas.microsoft.com/office/drawing/2014/main" id="{177E9987-A829-8F40-805E-A7D9E6B0FD21}"/>
              </a:ext>
            </a:extLst>
          </p:cNvPr>
          <p:cNvSpPr>
            <a:spLocks noGrp="1"/>
          </p:cNvSpPr>
          <p:nvPr>
            <p:ph idx="1"/>
          </p:nvPr>
        </p:nvSpPr>
        <p:spPr/>
        <p:txBody>
          <a:bodyPr/>
          <a:lstStyle/>
          <a:p>
            <a:r>
              <a:rPr lang="en-US" dirty="0"/>
              <a:t>Common semantics and API patterns for WQ data across orgs</a:t>
            </a:r>
          </a:p>
          <a:p>
            <a:endParaRPr lang="en-US" dirty="0"/>
          </a:p>
          <a:p>
            <a:r>
              <a:rPr lang="en-US" dirty="0"/>
              <a:t>Common semantics for expressing relationship of WQ data to real-world hydrologic features (</a:t>
            </a:r>
            <a:r>
              <a:rPr lang="en-US" dirty="0" err="1"/>
              <a:t>eg</a:t>
            </a:r>
            <a:r>
              <a:rPr lang="en-US" dirty="0"/>
              <a:t> referencing </a:t>
            </a:r>
            <a:r>
              <a:rPr lang="en-US" dirty="0" err="1"/>
              <a:t>HY_Features</a:t>
            </a:r>
            <a:r>
              <a:rPr lang="en-US" dirty="0"/>
              <a:t>)</a:t>
            </a:r>
          </a:p>
          <a:p>
            <a:endParaRPr lang="en-US" dirty="0"/>
          </a:p>
          <a:p>
            <a:r>
              <a:rPr lang="en-US" dirty="0"/>
              <a:t>Web publication of interoperable </a:t>
            </a:r>
            <a:r>
              <a:rPr lang="en-US" b="1" dirty="0"/>
              <a:t>site-level</a:t>
            </a:r>
            <a:r>
              <a:rPr lang="en-US" dirty="0"/>
              <a:t> metadata  (implement SELFIE)</a:t>
            </a:r>
          </a:p>
          <a:p>
            <a:endParaRPr lang="en-US" dirty="0"/>
          </a:p>
        </p:txBody>
      </p:sp>
    </p:spTree>
    <p:extLst>
      <p:ext uri="{BB962C8B-B14F-4D97-AF65-F5344CB8AC3E}">
        <p14:creationId xmlns:p14="http://schemas.microsoft.com/office/powerpoint/2010/main" val="284096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7A66-869A-0549-8C69-43CBA97AF0C0}"/>
              </a:ext>
            </a:extLst>
          </p:cNvPr>
          <p:cNvSpPr>
            <a:spLocks noGrp="1"/>
          </p:cNvSpPr>
          <p:nvPr>
            <p:ph type="title"/>
          </p:nvPr>
        </p:nvSpPr>
        <p:spPr/>
        <p:txBody>
          <a:bodyPr/>
          <a:lstStyle/>
          <a:p>
            <a:r>
              <a:rPr lang="en-US" dirty="0"/>
              <a:t>What is the NLDI?</a:t>
            </a:r>
          </a:p>
        </p:txBody>
      </p:sp>
      <p:pic>
        <p:nvPicPr>
          <p:cNvPr id="4" name="Picture 3">
            <a:extLst>
              <a:ext uri="{FF2B5EF4-FFF2-40B4-BE49-F238E27FC236}">
                <a16:creationId xmlns:a16="http://schemas.microsoft.com/office/drawing/2014/main" id="{CAC44610-413B-964F-BE24-6249EF270CE7}"/>
              </a:ext>
            </a:extLst>
          </p:cNvPr>
          <p:cNvPicPr>
            <a:picLocks noChangeAspect="1"/>
          </p:cNvPicPr>
          <p:nvPr/>
        </p:nvPicPr>
        <p:blipFill>
          <a:blip r:embed="rId3"/>
          <a:stretch>
            <a:fillRect/>
          </a:stretch>
        </p:blipFill>
        <p:spPr>
          <a:xfrm>
            <a:off x="5609261" y="1249261"/>
            <a:ext cx="6410025" cy="5399849"/>
          </a:xfrm>
          <a:prstGeom prst="rect">
            <a:avLst/>
          </a:prstGeom>
        </p:spPr>
      </p:pic>
      <p:sp>
        <p:nvSpPr>
          <p:cNvPr id="3" name="TextBox 2">
            <a:extLst>
              <a:ext uri="{FF2B5EF4-FFF2-40B4-BE49-F238E27FC236}">
                <a16:creationId xmlns:a16="http://schemas.microsoft.com/office/drawing/2014/main" id="{2D6C2F18-6DFC-33E2-45E9-E52B28B68D3E}"/>
              </a:ext>
            </a:extLst>
          </p:cNvPr>
          <p:cNvSpPr txBox="1"/>
          <p:nvPr/>
        </p:nvSpPr>
        <p:spPr>
          <a:xfrm>
            <a:off x="162425" y="1616242"/>
            <a:ext cx="544683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solidFill>
                  <a:srgbClr val="1B1B1B"/>
                </a:solidFill>
                <a:latin typeface="Source Sans Pro Web"/>
              </a:rPr>
              <a:t>A RESTful application programming interface (API) in front of the NHD (NHDPlusV2 for now, HR support eventually)</a:t>
            </a:r>
          </a:p>
          <a:p>
            <a:pPr marL="285750" indent="-285750">
              <a:buFont typeface="Arial"/>
              <a:buChar char="•"/>
            </a:pPr>
            <a:endParaRPr lang="en-US" dirty="0">
              <a:solidFill>
                <a:srgbClr val="1B1B1B"/>
              </a:solidFill>
              <a:latin typeface="Source Sans Pro Web"/>
            </a:endParaRPr>
          </a:p>
          <a:p>
            <a:pPr marL="285750" indent="-285750">
              <a:buFont typeface="Arial"/>
              <a:buChar char="•"/>
            </a:pPr>
            <a:r>
              <a:rPr lang="en-US" dirty="0">
                <a:solidFill>
                  <a:srgbClr val="1B1B1B"/>
                </a:solidFill>
                <a:latin typeface="Source Sans Pro Web"/>
              </a:rPr>
              <a:t>Based on the code and hydrologic addressing framework of the USEPA RAD and WATERS database and API</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 open-source project with the codebase available at </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https://github.com/</a:t>
            </a:r>
            <a:r>
              <a:rPr lang="en-US" dirty="0">
                <a:latin typeface="Source Sans Pro Web"/>
                <a:cs typeface="Calibri" panose="020F0502020204030204"/>
                <a:hlinkClick r:id="rId4">
                  <a:extLst>
                    <a:ext uri="{A12FA001-AC4F-418D-AE19-62706E023703}">
                      <ahyp:hlinkClr xmlns:ahyp="http://schemas.microsoft.com/office/drawing/2018/hyperlinkcolor" val="tx"/>
                    </a:ext>
                  </a:extLst>
                </a:hlinkClick>
              </a:rPr>
              <a:t>internetofwater</a:t>
            </a:r>
            <a:r>
              <a:rPr lang="en-US" dirty="0">
                <a:solidFill>
                  <a:srgbClr val="0563C1"/>
                </a:solidFill>
                <a:latin typeface="Source Sans Pro Web"/>
                <a:cs typeface="Calibri" panose="020F0502020204030204"/>
                <a:hlinkClick r:id="rId4">
                  <a:extLst>
                    <a:ext uri="{A12FA001-AC4F-418D-AE19-62706E023703}">
                      <ahyp:hlinkClr xmlns:ahyp="http://schemas.microsoft.com/office/drawing/2018/hyperlinkcolor" val="tx"/>
                    </a:ext>
                  </a:extLst>
                </a:hlinkClick>
              </a:rPr>
              <a:t>/</a:t>
            </a:r>
            <a:r>
              <a:rPr lang="en-US" dirty="0">
                <a:solidFill>
                  <a:schemeClr val="accent6">
                    <a:lumMod val="75000"/>
                  </a:schemeClr>
                </a:solidFill>
                <a:latin typeface="Source Sans Pro Web"/>
                <a:cs typeface="Calibri" panose="020F0502020204030204"/>
                <a:hlinkClick r:id="rId4">
                  <a:extLst>
                    <a:ext uri="{A12FA001-AC4F-418D-AE19-62706E023703}">
                      <ahyp:hlinkClr xmlns:ahyp="http://schemas.microsoft.com/office/drawing/2018/hyperlinkcolor" val="tx"/>
                    </a:ext>
                  </a:extLst>
                </a:hlinkClick>
              </a:rPr>
              <a:t>nldi-services</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Hosted by USGS</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hlinkClick r:id="rId5"/>
              </a:rPr>
              <a:t>https://labs.waterdata.usgs.gov/about-nldi/index.html</a:t>
            </a:r>
            <a:r>
              <a:rPr lang="en-US" dirty="0">
                <a:solidFill>
                  <a:srgbClr val="1B1B1B"/>
                </a:solidFill>
                <a:latin typeface="Source Sans Pro Web"/>
                <a:cs typeface="Calibri" panose="020F0502020204030204"/>
              </a:rPr>
              <a:t> </a:t>
            </a:r>
          </a:p>
          <a:p>
            <a:pPr marL="285750" indent="-285750">
              <a:buFont typeface="Arial"/>
              <a:buChar char="•"/>
            </a:pPr>
            <a:endParaRPr lang="en-US" dirty="0">
              <a:solidFill>
                <a:srgbClr val="1B1B1B"/>
              </a:solidFill>
              <a:latin typeface="Source Sans Pro Web"/>
              <a:cs typeface="Calibri" panose="020F0502020204030204"/>
            </a:endParaRPr>
          </a:p>
          <a:p>
            <a:pPr marL="285750" indent="-285750">
              <a:buFont typeface="Arial"/>
              <a:buChar char="•"/>
            </a:pPr>
            <a:r>
              <a:rPr lang="en-US" dirty="0">
                <a:solidFill>
                  <a:srgbClr val="1B1B1B"/>
                </a:solidFill>
                <a:latin typeface="Source Sans Pro Web"/>
                <a:cs typeface="Calibri" panose="020F0502020204030204"/>
              </a:rPr>
              <a:t>Anyone can contribute!</a:t>
            </a:r>
          </a:p>
          <a:p>
            <a:pPr marL="285750" indent="-285750">
              <a:buFont typeface="Arial"/>
              <a:buChar char="•"/>
            </a:pPr>
            <a:endParaRPr lang="en-US" dirty="0">
              <a:solidFill>
                <a:srgbClr val="1B1B1B"/>
              </a:solidFill>
              <a:latin typeface="Source Sans Pro Web"/>
              <a:cs typeface="Calibri" panose="020F0502020204030204"/>
            </a:endParaRPr>
          </a:p>
        </p:txBody>
      </p:sp>
      <p:pic>
        <p:nvPicPr>
          <p:cNvPr id="5" name="Google Shape;327;p3">
            <a:extLst>
              <a:ext uri="{FF2B5EF4-FFF2-40B4-BE49-F238E27FC236}">
                <a16:creationId xmlns:a16="http://schemas.microsoft.com/office/drawing/2014/main" id="{A7FDCAFF-C2D0-2148-AC36-A1D7D229065C}"/>
              </a:ext>
            </a:extLst>
          </p:cNvPr>
          <p:cNvPicPr preferRelativeResize="0"/>
          <p:nvPr/>
        </p:nvPicPr>
        <p:blipFill>
          <a:blip r:embed="rId6">
            <a:alphaModFix/>
          </a:blip>
          <a:stretch>
            <a:fillRect/>
          </a:stretch>
        </p:blipFill>
        <p:spPr>
          <a:xfrm>
            <a:off x="6867894" y="141874"/>
            <a:ext cx="2558327" cy="1023331"/>
          </a:xfrm>
          <a:prstGeom prst="rect">
            <a:avLst/>
          </a:prstGeom>
          <a:noFill/>
          <a:ln>
            <a:noFill/>
          </a:ln>
        </p:spPr>
      </p:pic>
      <p:pic>
        <p:nvPicPr>
          <p:cNvPr id="6" name="Google Shape;333;p3" descr="A picture containing food, drawing&#10;&#10;Description automatically generated">
            <a:extLst>
              <a:ext uri="{FF2B5EF4-FFF2-40B4-BE49-F238E27FC236}">
                <a16:creationId xmlns:a16="http://schemas.microsoft.com/office/drawing/2014/main" id="{AEA1F318-2323-5947-A299-E1249F34EFFB}"/>
              </a:ext>
            </a:extLst>
          </p:cNvPr>
          <p:cNvPicPr preferRelativeResize="0"/>
          <p:nvPr/>
        </p:nvPicPr>
        <p:blipFill rotWithShape="1">
          <a:blip r:embed="rId7">
            <a:alphaModFix/>
          </a:blip>
          <a:srcRect/>
          <a:stretch/>
        </p:blipFill>
        <p:spPr>
          <a:xfrm>
            <a:off x="9461918" y="197214"/>
            <a:ext cx="2567657" cy="912650"/>
          </a:xfrm>
          <a:prstGeom prst="rect">
            <a:avLst/>
          </a:prstGeom>
          <a:noFill/>
          <a:ln>
            <a:noFill/>
          </a:ln>
        </p:spPr>
      </p:pic>
    </p:spTree>
    <p:extLst>
      <p:ext uri="{BB962C8B-B14F-4D97-AF65-F5344CB8AC3E}">
        <p14:creationId xmlns:p14="http://schemas.microsoft.com/office/powerpoint/2010/main" val="1964511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3DC264B-3B62-7F4B-ACC1-84C82185F295}"/>
              </a:ext>
            </a:extLst>
          </p:cNvPr>
          <p:cNvSpPr>
            <a:spLocks noGrp="1"/>
          </p:cNvSpPr>
          <p:nvPr>
            <p:ph type="title"/>
          </p:nvPr>
        </p:nvSpPr>
        <p:spPr>
          <a:xfrm>
            <a:off x="838200" y="365125"/>
            <a:ext cx="10515600" cy="1325563"/>
          </a:xfrm>
        </p:spPr>
        <p:txBody>
          <a:bodyPr/>
          <a:lstStyle/>
          <a:p>
            <a:r>
              <a:rPr lang="en-US" dirty="0"/>
              <a:t>NLDI and </a:t>
            </a:r>
            <a:r>
              <a:rPr lang="en-US" dirty="0" err="1"/>
              <a:t>Geoconnex</a:t>
            </a:r>
            <a:r>
              <a:rPr lang="en-US" dirty="0"/>
              <a:t> – Emerging applications</a:t>
            </a:r>
          </a:p>
        </p:txBody>
      </p:sp>
    </p:spTree>
    <p:extLst>
      <p:ext uri="{BB962C8B-B14F-4D97-AF65-F5344CB8AC3E}">
        <p14:creationId xmlns:p14="http://schemas.microsoft.com/office/powerpoint/2010/main" val="3229498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9401-5410-3846-B0AC-B193949FEB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8F02A0-2E03-E74C-8CBB-5A9DF357E3A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3AFB941-51ED-9A78-391E-9B3DDBA7B171}"/>
              </a:ext>
            </a:extLst>
          </p:cNvPr>
          <p:cNvPicPr>
            <a:picLocks noChangeAspect="1"/>
          </p:cNvPicPr>
          <p:nvPr/>
        </p:nvPicPr>
        <p:blipFill>
          <a:blip r:embed="rId2"/>
          <a:stretch>
            <a:fillRect/>
          </a:stretch>
        </p:blipFill>
        <p:spPr>
          <a:xfrm>
            <a:off x="0" y="182562"/>
            <a:ext cx="12085601" cy="6492875"/>
          </a:xfrm>
          <a:prstGeom prst="rect">
            <a:avLst/>
          </a:prstGeom>
        </p:spPr>
      </p:pic>
    </p:spTree>
    <p:extLst>
      <p:ext uri="{BB962C8B-B14F-4D97-AF65-F5344CB8AC3E}">
        <p14:creationId xmlns:p14="http://schemas.microsoft.com/office/powerpoint/2010/main" val="3786058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326;p3">
            <a:extLst>
              <a:ext uri="{FF2B5EF4-FFF2-40B4-BE49-F238E27FC236}">
                <a16:creationId xmlns:a16="http://schemas.microsoft.com/office/drawing/2014/main" id="{C8E3211E-B84B-4D47-8C61-C760BAFE6852}"/>
              </a:ext>
            </a:extLst>
          </p:cNvPr>
          <p:cNvPicPr preferRelativeResize="0"/>
          <p:nvPr/>
        </p:nvPicPr>
        <p:blipFill>
          <a:blip r:embed="rId2">
            <a:alphaModFix/>
          </a:blip>
          <a:stretch>
            <a:fillRect/>
          </a:stretch>
        </p:blipFill>
        <p:spPr>
          <a:xfrm>
            <a:off x="-20183" y="0"/>
            <a:ext cx="2942025" cy="1588700"/>
          </a:xfrm>
          <a:prstGeom prst="rect">
            <a:avLst/>
          </a:prstGeom>
          <a:noFill/>
          <a:ln>
            <a:noFill/>
          </a:ln>
        </p:spPr>
      </p:pic>
      <p:pic>
        <p:nvPicPr>
          <p:cNvPr id="3" name="Picture 2" descr="A picture containing text&#10;&#10;Description automatically generated">
            <a:extLst>
              <a:ext uri="{FF2B5EF4-FFF2-40B4-BE49-F238E27FC236}">
                <a16:creationId xmlns:a16="http://schemas.microsoft.com/office/drawing/2014/main" id="{A2FBA57A-7DBC-4A4F-B941-F70AAE22C4B6}"/>
              </a:ext>
            </a:extLst>
          </p:cNvPr>
          <p:cNvPicPr>
            <a:picLocks noChangeAspect="1"/>
          </p:cNvPicPr>
          <p:nvPr/>
        </p:nvPicPr>
        <p:blipFill>
          <a:blip r:embed="rId3"/>
          <a:stretch>
            <a:fillRect/>
          </a:stretch>
        </p:blipFill>
        <p:spPr>
          <a:xfrm>
            <a:off x="111992" y="1820107"/>
            <a:ext cx="2585071" cy="1188999"/>
          </a:xfrm>
          <a:prstGeom prst="rect">
            <a:avLst/>
          </a:prstGeom>
        </p:spPr>
      </p:pic>
      <p:pic>
        <p:nvPicPr>
          <p:cNvPr id="4" name="Picture 3" descr="Graphical user interface&#10;&#10;Description automatically generated with medium confidence">
            <a:extLst>
              <a:ext uri="{FF2B5EF4-FFF2-40B4-BE49-F238E27FC236}">
                <a16:creationId xmlns:a16="http://schemas.microsoft.com/office/drawing/2014/main" id="{BA616FD5-8D10-3F4A-AB05-B3A76B75A1C4}"/>
              </a:ext>
            </a:extLst>
          </p:cNvPr>
          <p:cNvPicPr>
            <a:picLocks noChangeAspect="1"/>
          </p:cNvPicPr>
          <p:nvPr/>
        </p:nvPicPr>
        <p:blipFill>
          <a:blip r:embed="rId4"/>
          <a:stretch>
            <a:fillRect/>
          </a:stretch>
        </p:blipFill>
        <p:spPr>
          <a:xfrm>
            <a:off x="55297" y="3053900"/>
            <a:ext cx="1879019" cy="705190"/>
          </a:xfrm>
          <a:prstGeom prst="rect">
            <a:avLst/>
          </a:prstGeom>
        </p:spPr>
      </p:pic>
      <p:pic>
        <p:nvPicPr>
          <p:cNvPr id="5" name="Picture 6">
            <a:extLst>
              <a:ext uri="{FF2B5EF4-FFF2-40B4-BE49-F238E27FC236}">
                <a16:creationId xmlns:a16="http://schemas.microsoft.com/office/drawing/2014/main" id="{5A20B5D5-3B56-3F41-94F6-EDF35F898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4316" y="3053900"/>
            <a:ext cx="1477834" cy="4308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Western State Water Resource Agency Use of Cloud Computing Technology &amp;  Platforms | Western States Water Council">
            <a:extLst>
              <a:ext uri="{FF2B5EF4-FFF2-40B4-BE49-F238E27FC236}">
                <a16:creationId xmlns:a16="http://schemas.microsoft.com/office/drawing/2014/main" id="{B6F48DFB-BFE0-624D-B419-3CAD59532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8334" y="1993511"/>
            <a:ext cx="578603" cy="8421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ext&#10;&#10;Description automatically generated">
            <a:extLst>
              <a:ext uri="{FF2B5EF4-FFF2-40B4-BE49-F238E27FC236}">
                <a16:creationId xmlns:a16="http://schemas.microsoft.com/office/drawing/2014/main" id="{C4F2E369-1119-504E-97AA-C8D305F35404}"/>
              </a:ext>
            </a:extLst>
          </p:cNvPr>
          <p:cNvPicPr>
            <a:picLocks noChangeAspect="1"/>
          </p:cNvPicPr>
          <p:nvPr/>
        </p:nvPicPr>
        <p:blipFill>
          <a:blip r:embed="rId7"/>
          <a:stretch>
            <a:fillRect/>
          </a:stretch>
        </p:blipFill>
        <p:spPr>
          <a:xfrm>
            <a:off x="3578208" y="1972424"/>
            <a:ext cx="1621606" cy="622697"/>
          </a:xfrm>
          <a:prstGeom prst="rect">
            <a:avLst/>
          </a:prstGeom>
        </p:spPr>
      </p:pic>
      <p:pic>
        <p:nvPicPr>
          <p:cNvPr id="8" name="Google Shape;332;p3">
            <a:extLst>
              <a:ext uri="{FF2B5EF4-FFF2-40B4-BE49-F238E27FC236}">
                <a16:creationId xmlns:a16="http://schemas.microsoft.com/office/drawing/2014/main" id="{1E3FBBAA-B513-E44D-AB2E-6642BC9D99D2}"/>
              </a:ext>
            </a:extLst>
          </p:cNvPr>
          <p:cNvPicPr preferRelativeResize="0"/>
          <p:nvPr/>
        </p:nvPicPr>
        <p:blipFill>
          <a:blip r:embed="rId8">
            <a:alphaModFix/>
          </a:blip>
          <a:stretch>
            <a:fillRect/>
          </a:stretch>
        </p:blipFill>
        <p:spPr>
          <a:xfrm>
            <a:off x="3578208" y="2883270"/>
            <a:ext cx="1494929" cy="523225"/>
          </a:xfrm>
          <a:prstGeom prst="rect">
            <a:avLst/>
          </a:prstGeom>
          <a:noFill/>
          <a:ln>
            <a:noFill/>
          </a:ln>
        </p:spPr>
      </p:pic>
      <p:pic>
        <p:nvPicPr>
          <p:cNvPr id="9" name="Google Shape;327;p3">
            <a:extLst>
              <a:ext uri="{FF2B5EF4-FFF2-40B4-BE49-F238E27FC236}">
                <a16:creationId xmlns:a16="http://schemas.microsoft.com/office/drawing/2014/main" id="{C8E4A9AB-3AC5-B04B-B5D5-A5721497A4CA}"/>
              </a:ext>
            </a:extLst>
          </p:cNvPr>
          <p:cNvPicPr preferRelativeResize="0"/>
          <p:nvPr/>
        </p:nvPicPr>
        <p:blipFill>
          <a:blip r:embed="rId9">
            <a:alphaModFix/>
          </a:blip>
          <a:stretch>
            <a:fillRect/>
          </a:stretch>
        </p:blipFill>
        <p:spPr>
          <a:xfrm>
            <a:off x="6131250" y="3513716"/>
            <a:ext cx="1116250" cy="446500"/>
          </a:xfrm>
          <a:prstGeom prst="rect">
            <a:avLst/>
          </a:prstGeom>
          <a:noFill/>
          <a:ln>
            <a:noFill/>
          </a:ln>
        </p:spPr>
      </p:pic>
      <p:pic>
        <p:nvPicPr>
          <p:cNvPr id="10" name="Google Shape;328;p3">
            <a:extLst>
              <a:ext uri="{FF2B5EF4-FFF2-40B4-BE49-F238E27FC236}">
                <a16:creationId xmlns:a16="http://schemas.microsoft.com/office/drawing/2014/main" id="{9BF6A6A6-8BAB-894B-99AB-4E010200DDE4}"/>
              </a:ext>
            </a:extLst>
          </p:cNvPr>
          <p:cNvPicPr preferRelativeResize="0"/>
          <p:nvPr/>
        </p:nvPicPr>
        <p:blipFill>
          <a:blip r:embed="rId10">
            <a:alphaModFix/>
          </a:blip>
          <a:stretch>
            <a:fillRect/>
          </a:stretch>
        </p:blipFill>
        <p:spPr>
          <a:xfrm>
            <a:off x="6284965" y="3992518"/>
            <a:ext cx="817336" cy="543900"/>
          </a:xfrm>
          <a:prstGeom prst="rect">
            <a:avLst/>
          </a:prstGeom>
          <a:noFill/>
          <a:ln>
            <a:noFill/>
          </a:ln>
        </p:spPr>
      </p:pic>
      <p:pic>
        <p:nvPicPr>
          <p:cNvPr id="11" name="Google Shape;329;p3">
            <a:extLst>
              <a:ext uri="{FF2B5EF4-FFF2-40B4-BE49-F238E27FC236}">
                <a16:creationId xmlns:a16="http://schemas.microsoft.com/office/drawing/2014/main" id="{33A7B063-F271-CD4F-B396-1A6F07E753D5}"/>
              </a:ext>
            </a:extLst>
          </p:cNvPr>
          <p:cNvPicPr preferRelativeResize="0"/>
          <p:nvPr/>
        </p:nvPicPr>
        <p:blipFill>
          <a:blip r:embed="rId11">
            <a:alphaModFix/>
          </a:blip>
          <a:stretch>
            <a:fillRect/>
          </a:stretch>
        </p:blipFill>
        <p:spPr>
          <a:xfrm>
            <a:off x="8160557" y="3566111"/>
            <a:ext cx="1252925" cy="341710"/>
          </a:xfrm>
          <a:prstGeom prst="rect">
            <a:avLst/>
          </a:prstGeom>
          <a:noFill/>
          <a:ln>
            <a:noFill/>
          </a:ln>
        </p:spPr>
      </p:pic>
      <p:pic>
        <p:nvPicPr>
          <p:cNvPr id="12" name="Google Shape;331;p3">
            <a:extLst>
              <a:ext uri="{FF2B5EF4-FFF2-40B4-BE49-F238E27FC236}">
                <a16:creationId xmlns:a16="http://schemas.microsoft.com/office/drawing/2014/main" id="{052DCFA9-8A7C-2A4B-8684-E472C12BF4D1}"/>
              </a:ext>
            </a:extLst>
          </p:cNvPr>
          <p:cNvPicPr preferRelativeResize="0"/>
          <p:nvPr/>
        </p:nvPicPr>
        <p:blipFill>
          <a:blip r:embed="rId12">
            <a:alphaModFix/>
          </a:blip>
          <a:stretch>
            <a:fillRect/>
          </a:stretch>
        </p:blipFill>
        <p:spPr>
          <a:xfrm>
            <a:off x="7392699" y="3542077"/>
            <a:ext cx="723616" cy="501171"/>
          </a:xfrm>
          <a:prstGeom prst="rect">
            <a:avLst/>
          </a:prstGeom>
          <a:noFill/>
          <a:ln>
            <a:noFill/>
          </a:ln>
        </p:spPr>
      </p:pic>
      <p:pic>
        <p:nvPicPr>
          <p:cNvPr id="13" name="Google Shape;155;gd5d2a1e9f6_0_26">
            <a:extLst>
              <a:ext uri="{FF2B5EF4-FFF2-40B4-BE49-F238E27FC236}">
                <a16:creationId xmlns:a16="http://schemas.microsoft.com/office/drawing/2014/main" id="{FC87AA34-02B6-B74E-8C65-77F18D29476A}"/>
              </a:ext>
            </a:extLst>
          </p:cNvPr>
          <p:cNvPicPr preferRelativeResize="0"/>
          <p:nvPr/>
        </p:nvPicPr>
        <p:blipFill rotWithShape="1">
          <a:blip r:embed="rId13">
            <a:alphaModFix/>
          </a:blip>
          <a:srcRect/>
          <a:stretch/>
        </p:blipFill>
        <p:spPr>
          <a:xfrm>
            <a:off x="8160556" y="3955731"/>
            <a:ext cx="1252925" cy="501170"/>
          </a:xfrm>
          <a:prstGeom prst="rect">
            <a:avLst/>
          </a:prstGeom>
          <a:noFill/>
          <a:ln>
            <a:noFill/>
          </a:ln>
        </p:spPr>
      </p:pic>
      <p:pic>
        <p:nvPicPr>
          <p:cNvPr id="14" name="Picture 6">
            <a:extLst>
              <a:ext uri="{FF2B5EF4-FFF2-40B4-BE49-F238E27FC236}">
                <a16:creationId xmlns:a16="http://schemas.microsoft.com/office/drawing/2014/main" id="{54A6FE1D-2013-7748-B4BF-6722A409F9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1404" y="4746777"/>
            <a:ext cx="1116250" cy="325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Western State Water Resource Agency Use of Cloud Computing Technology &amp;  Platforms | Western States Water Council">
            <a:extLst>
              <a:ext uri="{FF2B5EF4-FFF2-40B4-BE49-F238E27FC236}">
                <a16:creationId xmlns:a16="http://schemas.microsoft.com/office/drawing/2014/main" id="{E6B97256-1DB6-9F45-B667-467F064D52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2699" y="4167025"/>
            <a:ext cx="398303" cy="579752"/>
          </a:xfrm>
          <a:prstGeom prst="rect">
            <a:avLst/>
          </a:prstGeom>
          <a:noFill/>
          <a:extLst>
            <a:ext uri="{909E8E84-426E-40DD-AFC4-6F175D3DCCD1}">
              <a14:hiddenFill xmlns:a14="http://schemas.microsoft.com/office/drawing/2010/main">
                <a:solidFill>
                  <a:srgbClr val="FFFFFF"/>
                </a:solidFill>
              </a14:hiddenFill>
            </a:ext>
          </a:extLst>
        </p:spPr>
      </p:pic>
      <p:pic>
        <p:nvPicPr>
          <p:cNvPr id="16" name="Google Shape;332;p3">
            <a:extLst>
              <a:ext uri="{FF2B5EF4-FFF2-40B4-BE49-F238E27FC236}">
                <a16:creationId xmlns:a16="http://schemas.microsoft.com/office/drawing/2014/main" id="{53BACDAB-7060-1142-BB19-F8AC551E4698}"/>
              </a:ext>
            </a:extLst>
          </p:cNvPr>
          <p:cNvPicPr preferRelativeResize="0"/>
          <p:nvPr/>
        </p:nvPicPr>
        <p:blipFill>
          <a:blip r:embed="rId8">
            <a:alphaModFix/>
          </a:blip>
          <a:stretch>
            <a:fillRect/>
          </a:stretch>
        </p:blipFill>
        <p:spPr>
          <a:xfrm>
            <a:off x="8119948" y="4507216"/>
            <a:ext cx="1231106" cy="430887"/>
          </a:xfrm>
          <a:prstGeom prst="rect">
            <a:avLst/>
          </a:prstGeom>
          <a:noFill/>
          <a:ln>
            <a:noFill/>
          </a:ln>
        </p:spPr>
      </p:pic>
      <p:sp>
        <p:nvSpPr>
          <p:cNvPr id="18" name="TextBox 17">
            <a:extLst>
              <a:ext uri="{FF2B5EF4-FFF2-40B4-BE49-F238E27FC236}">
                <a16:creationId xmlns:a16="http://schemas.microsoft.com/office/drawing/2014/main" id="{557B0870-B1A6-6349-AD97-EB30A7040C24}"/>
              </a:ext>
            </a:extLst>
          </p:cNvPr>
          <p:cNvSpPr txBox="1"/>
          <p:nvPr/>
        </p:nvSpPr>
        <p:spPr>
          <a:xfrm>
            <a:off x="5600742" y="2379602"/>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formal Coalition of organizations providing technology research, development, and socialization enabling the </a:t>
            </a:r>
            <a:r>
              <a:rPr lang="en-US" dirty="0">
                <a:solidFill>
                  <a:srgbClr val="0A3160"/>
                </a:solidFill>
                <a:latin typeface="Avenir"/>
                <a:ea typeface="Avenir"/>
                <a:cs typeface="Avenir"/>
                <a:sym typeface="Avenir"/>
              </a:rPr>
              <a:t>vision</a:t>
            </a:r>
            <a:endParaRPr lang="en-US" sz="1800" dirty="0">
              <a:solidFill>
                <a:srgbClr val="0A3160"/>
              </a:solidFill>
              <a:latin typeface="Avenir"/>
              <a:ea typeface="Avenir"/>
              <a:cs typeface="Avenir"/>
              <a:sym typeface="Avenir"/>
            </a:endParaRPr>
          </a:p>
        </p:txBody>
      </p:sp>
      <p:pic>
        <p:nvPicPr>
          <p:cNvPr id="19" name="Picture 18" descr="Graphical user interface&#10;&#10;Description automatically generated with medium confidence">
            <a:extLst>
              <a:ext uri="{FF2B5EF4-FFF2-40B4-BE49-F238E27FC236}">
                <a16:creationId xmlns:a16="http://schemas.microsoft.com/office/drawing/2014/main" id="{200586D5-3830-AB41-8973-91B5D062F6B4}"/>
              </a:ext>
            </a:extLst>
          </p:cNvPr>
          <p:cNvPicPr>
            <a:picLocks noChangeAspect="1"/>
          </p:cNvPicPr>
          <p:nvPr/>
        </p:nvPicPr>
        <p:blipFill>
          <a:blip r:embed="rId4"/>
          <a:stretch>
            <a:fillRect/>
          </a:stretch>
        </p:blipFill>
        <p:spPr>
          <a:xfrm>
            <a:off x="7754507" y="4971525"/>
            <a:ext cx="1347131" cy="505574"/>
          </a:xfrm>
          <a:prstGeom prst="rect">
            <a:avLst/>
          </a:prstGeom>
        </p:spPr>
      </p:pic>
      <p:sp>
        <p:nvSpPr>
          <p:cNvPr id="20" name="TextBox 19">
            <a:extLst>
              <a:ext uri="{FF2B5EF4-FFF2-40B4-BE49-F238E27FC236}">
                <a16:creationId xmlns:a16="http://schemas.microsoft.com/office/drawing/2014/main" id="{F8E8546F-6634-F845-8817-437291BFAED1}"/>
              </a:ext>
            </a:extLst>
          </p:cNvPr>
          <p:cNvSpPr txBox="1"/>
          <p:nvPr/>
        </p:nvSpPr>
        <p:spPr>
          <a:xfrm>
            <a:off x="2998934" y="9656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The Internet of Water: A vision for modern water data infrastructure connecting water data across the US so that it is Discoverable, Accessible, and Interoperable</a:t>
            </a:r>
          </a:p>
        </p:txBody>
      </p:sp>
      <p:sp>
        <p:nvSpPr>
          <p:cNvPr id="21" name="TextBox 20">
            <a:extLst>
              <a:ext uri="{FF2B5EF4-FFF2-40B4-BE49-F238E27FC236}">
                <a16:creationId xmlns:a16="http://schemas.microsoft.com/office/drawing/2014/main" id="{09415561-B047-5345-A216-DD7DF054BBE3}"/>
              </a:ext>
            </a:extLst>
          </p:cNvPr>
          <p:cNvSpPr txBox="1"/>
          <p:nvPr/>
        </p:nvSpPr>
        <p:spPr>
          <a:xfrm>
            <a:off x="325315" y="4284311"/>
            <a:ext cx="6203244" cy="923330"/>
          </a:xfrm>
          <a:prstGeom prst="rect">
            <a:avLst/>
          </a:prstGeom>
          <a:noFill/>
        </p:spPr>
        <p:txBody>
          <a:bodyPr wrap="square">
            <a:spAutoFit/>
          </a:bodyPr>
          <a:lstStyle/>
          <a:p>
            <a:pPr marL="0" marR="0" lvl="0" indent="0" algn="l" rtl="0">
              <a:spcBef>
                <a:spcPts val="0"/>
              </a:spcBef>
              <a:spcAft>
                <a:spcPts val="0"/>
              </a:spcAft>
              <a:buNone/>
            </a:pPr>
            <a:r>
              <a:rPr lang="en-US" sz="1800" dirty="0">
                <a:solidFill>
                  <a:srgbClr val="0A3160"/>
                </a:solidFill>
                <a:latin typeface="Avenir"/>
                <a:ea typeface="Avenir"/>
                <a:cs typeface="Avenir"/>
                <a:sym typeface="Avenir"/>
              </a:rPr>
              <a:t>A community of practice implementing the ideas developed in the Coalition, sometimes formalized as projects</a:t>
            </a:r>
          </a:p>
        </p:txBody>
      </p:sp>
      <p:pic>
        <p:nvPicPr>
          <p:cNvPr id="22" name="Google Shape;177;p5">
            <a:extLst>
              <a:ext uri="{FF2B5EF4-FFF2-40B4-BE49-F238E27FC236}">
                <a16:creationId xmlns:a16="http://schemas.microsoft.com/office/drawing/2014/main" id="{FBCC3B22-B944-7345-8C70-E8B5BB4BE59D}"/>
              </a:ext>
            </a:extLst>
          </p:cNvPr>
          <p:cNvPicPr preferRelativeResize="0"/>
          <p:nvPr/>
        </p:nvPicPr>
        <p:blipFill rotWithShape="1">
          <a:blip r:embed="rId14">
            <a:alphaModFix/>
          </a:blip>
          <a:srcRect/>
          <a:stretch/>
        </p:blipFill>
        <p:spPr>
          <a:xfrm>
            <a:off x="111992" y="5224290"/>
            <a:ext cx="3216854" cy="523996"/>
          </a:xfrm>
          <a:prstGeom prst="rect">
            <a:avLst/>
          </a:prstGeom>
          <a:noFill/>
          <a:ln>
            <a:noFill/>
          </a:ln>
        </p:spPr>
      </p:pic>
      <p:sp>
        <p:nvSpPr>
          <p:cNvPr id="23" name="TextBox 22">
            <a:extLst>
              <a:ext uri="{FF2B5EF4-FFF2-40B4-BE49-F238E27FC236}">
                <a16:creationId xmlns:a16="http://schemas.microsoft.com/office/drawing/2014/main" id="{CDDCAB8E-2D6F-AF4F-AF31-F312FACEE060}"/>
              </a:ext>
            </a:extLst>
          </p:cNvPr>
          <p:cNvSpPr txBox="1"/>
          <p:nvPr/>
        </p:nvSpPr>
        <p:spPr>
          <a:xfrm>
            <a:off x="1027595" y="5865854"/>
            <a:ext cx="2550613" cy="646331"/>
          </a:xfrm>
          <a:prstGeom prst="rect">
            <a:avLst/>
          </a:prstGeom>
          <a:noFill/>
        </p:spPr>
        <p:txBody>
          <a:bodyPr wrap="square" rtlCol="0">
            <a:spAutoFit/>
          </a:bodyPr>
          <a:lstStyle/>
          <a:p>
            <a:r>
              <a:rPr lang="en-US" sz="3600" dirty="0"/>
              <a:t>NLDI</a:t>
            </a:r>
          </a:p>
        </p:txBody>
      </p:sp>
    </p:spTree>
    <p:extLst>
      <p:ext uri="{BB962C8B-B14F-4D97-AF65-F5344CB8AC3E}">
        <p14:creationId xmlns:p14="http://schemas.microsoft.com/office/powerpoint/2010/main" val="342231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29D12-551B-8548-A248-E7F538CBCF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52FA29-8F18-FB4F-B506-D79A34A4515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8ED0943D-9EC2-D784-8D43-850030FC2EA1}"/>
              </a:ext>
            </a:extLst>
          </p:cNvPr>
          <p:cNvPicPr>
            <a:picLocks noChangeAspect="1"/>
          </p:cNvPicPr>
          <p:nvPr/>
        </p:nvPicPr>
        <p:blipFill>
          <a:blip r:embed="rId2"/>
          <a:stretch>
            <a:fillRect/>
          </a:stretch>
        </p:blipFill>
        <p:spPr>
          <a:xfrm>
            <a:off x="53199" y="182562"/>
            <a:ext cx="12085601" cy="6492875"/>
          </a:xfrm>
          <a:prstGeom prst="rect">
            <a:avLst/>
          </a:prstGeom>
        </p:spPr>
      </p:pic>
    </p:spTree>
    <p:extLst>
      <p:ext uri="{BB962C8B-B14F-4D97-AF65-F5344CB8AC3E}">
        <p14:creationId xmlns:p14="http://schemas.microsoft.com/office/powerpoint/2010/main" val="1678046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D227B-CFC7-1941-A714-1789F39067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2C68A4-681F-E542-924B-C42BEE7EE87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D8511D-2CB5-C7B7-6974-426FD87088F8}"/>
              </a:ext>
            </a:extLst>
          </p:cNvPr>
          <p:cNvPicPr>
            <a:picLocks noChangeAspect="1"/>
          </p:cNvPicPr>
          <p:nvPr/>
        </p:nvPicPr>
        <p:blipFill>
          <a:blip r:embed="rId2"/>
          <a:stretch>
            <a:fillRect/>
          </a:stretch>
        </p:blipFill>
        <p:spPr>
          <a:xfrm>
            <a:off x="-1" y="153981"/>
            <a:ext cx="12192001" cy="6550037"/>
          </a:xfrm>
          <a:prstGeom prst="rect">
            <a:avLst/>
          </a:prstGeom>
        </p:spPr>
      </p:pic>
    </p:spTree>
    <p:extLst>
      <p:ext uri="{BB962C8B-B14F-4D97-AF65-F5344CB8AC3E}">
        <p14:creationId xmlns:p14="http://schemas.microsoft.com/office/powerpoint/2010/main" val="2191541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6AA17-29D7-F04C-A3A3-9122A6A427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9CDC51-307E-434F-A852-92022215674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1F980B0-18D6-966D-9720-036C69A7B492}"/>
              </a:ext>
            </a:extLst>
          </p:cNvPr>
          <p:cNvPicPr>
            <a:picLocks noChangeAspect="1"/>
          </p:cNvPicPr>
          <p:nvPr/>
        </p:nvPicPr>
        <p:blipFill>
          <a:blip r:embed="rId2"/>
          <a:stretch>
            <a:fillRect/>
          </a:stretch>
        </p:blipFill>
        <p:spPr>
          <a:xfrm>
            <a:off x="-1" y="-1"/>
            <a:ext cx="12085601" cy="6492875"/>
          </a:xfrm>
          <a:prstGeom prst="rect">
            <a:avLst/>
          </a:prstGeom>
        </p:spPr>
      </p:pic>
    </p:spTree>
    <p:extLst>
      <p:ext uri="{BB962C8B-B14F-4D97-AF65-F5344CB8AC3E}">
        <p14:creationId xmlns:p14="http://schemas.microsoft.com/office/powerpoint/2010/main" val="35497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0FE6D-DA97-E746-95C0-7795981669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CE0286-F3BE-3F47-9ACE-1785F1CC805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2951320-597A-E56D-1D49-A36859DEDDE5}"/>
              </a:ext>
            </a:extLst>
          </p:cNvPr>
          <p:cNvPicPr>
            <a:picLocks noChangeAspect="1"/>
          </p:cNvPicPr>
          <p:nvPr/>
        </p:nvPicPr>
        <p:blipFill>
          <a:blip r:embed="rId2"/>
          <a:stretch>
            <a:fillRect/>
          </a:stretch>
        </p:blipFill>
        <p:spPr>
          <a:xfrm>
            <a:off x="-1" y="-1"/>
            <a:ext cx="12085601" cy="6492875"/>
          </a:xfrm>
          <a:prstGeom prst="rect">
            <a:avLst/>
          </a:prstGeom>
        </p:spPr>
      </p:pic>
    </p:spTree>
    <p:extLst>
      <p:ext uri="{BB962C8B-B14F-4D97-AF65-F5344CB8AC3E}">
        <p14:creationId xmlns:p14="http://schemas.microsoft.com/office/powerpoint/2010/main" val="3762576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7AE1C-3730-0D48-A674-96C6CBBB02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69880C-910B-AB4B-B652-8BA7F964205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AB300D-BC13-B838-9E00-37397BC2972C}"/>
              </a:ext>
            </a:extLst>
          </p:cNvPr>
          <p:cNvPicPr>
            <a:picLocks noChangeAspect="1"/>
          </p:cNvPicPr>
          <p:nvPr/>
        </p:nvPicPr>
        <p:blipFill>
          <a:blip r:embed="rId2"/>
          <a:stretch>
            <a:fillRect/>
          </a:stretch>
        </p:blipFill>
        <p:spPr>
          <a:xfrm>
            <a:off x="0" y="153981"/>
            <a:ext cx="12192000" cy="6550037"/>
          </a:xfrm>
          <a:prstGeom prst="rect">
            <a:avLst/>
          </a:prstGeom>
        </p:spPr>
      </p:pic>
    </p:spTree>
    <p:extLst>
      <p:ext uri="{BB962C8B-B14F-4D97-AF65-F5344CB8AC3E}">
        <p14:creationId xmlns:p14="http://schemas.microsoft.com/office/powerpoint/2010/main" val="337685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31B71-5D45-634C-A3D8-23425057D1D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F11364-CAFC-DB43-A62A-61C3BB41D22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E4BB32E-E19F-9B8F-30D1-D56AB6A51609}"/>
              </a:ext>
            </a:extLst>
          </p:cNvPr>
          <p:cNvPicPr>
            <a:picLocks noChangeAspect="1"/>
          </p:cNvPicPr>
          <p:nvPr/>
        </p:nvPicPr>
        <p:blipFill>
          <a:blip r:embed="rId2"/>
          <a:stretch>
            <a:fillRect/>
          </a:stretch>
        </p:blipFill>
        <p:spPr>
          <a:xfrm>
            <a:off x="-1" y="-1"/>
            <a:ext cx="12085601" cy="6492875"/>
          </a:xfrm>
          <a:prstGeom prst="rect">
            <a:avLst/>
          </a:prstGeom>
        </p:spPr>
      </p:pic>
    </p:spTree>
    <p:extLst>
      <p:ext uri="{BB962C8B-B14F-4D97-AF65-F5344CB8AC3E}">
        <p14:creationId xmlns:p14="http://schemas.microsoft.com/office/powerpoint/2010/main" val="590351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4302-87A4-6F56-D5E6-FC49C9FC4CFD}"/>
              </a:ext>
            </a:extLst>
          </p:cNvPr>
          <p:cNvPicPr>
            <a:picLocks noChangeAspect="1"/>
          </p:cNvPicPr>
          <p:nvPr/>
        </p:nvPicPr>
        <p:blipFill>
          <a:blip r:embed="rId2"/>
          <a:stretch>
            <a:fillRect/>
          </a:stretch>
        </p:blipFill>
        <p:spPr>
          <a:xfrm>
            <a:off x="0" y="0"/>
            <a:ext cx="12192000" cy="6851188"/>
          </a:xfrm>
          <a:prstGeom prst="rect">
            <a:avLst/>
          </a:prstGeom>
        </p:spPr>
      </p:pic>
    </p:spTree>
    <p:extLst>
      <p:ext uri="{BB962C8B-B14F-4D97-AF65-F5344CB8AC3E}">
        <p14:creationId xmlns:p14="http://schemas.microsoft.com/office/powerpoint/2010/main" val="3892344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D51058-4BD9-539D-59A4-984636DD455B}"/>
              </a:ext>
            </a:extLst>
          </p:cNvPr>
          <p:cNvPicPr>
            <a:picLocks noChangeAspect="1"/>
          </p:cNvPicPr>
          <p:nvPr/>
        </p:nvPicPr>
        <p:blipFill>
          <a:blip r:embed="rId2"/>
          <a:stretch>
            <a:fillRect/>
          </a:stretch>
        </p:blipFill>
        <p:spPr>
          <a:xfrm>
            <a:off x="-1" y="0"/>
            <a:ext cx="12204123" cy="6858000"/>
          </a:xfrm>
          <a:prstGeom prst="rect">
            <a:avLst/>
          </a:prstGeom>
        </p:spPr>
      </p:pic>
      <p:pic>
        <p:nvPicPr>
          <p:cNvPr id="3" name="Picture 2">
            <a:extLst>
              <a:ext uri="{FF2B5EF4-FFF2-40B4-BE49-F238E27FC236}">
                <a16:creationId xmlns:a16="http://schemas.microsoft.com/office/drawing/2014/main" id="{3207799D-4CF3-D84B-5AEE-6FF20122477C}"/>
              </a:ext>
            </a:extLst>
          </p:cNvPr>
          <p:cNvPicPr>
            <a:picLocks noChangeAspect="1"/>
          </p:cNvPicPr>
          <p:nvPr/>
        </p:nvPicPr>
        <p:blipFill>
          <a:blip r:embed="rId3"/>
          <a:stretch>
            <a:fillRect/>
          </a:stretch>
        </p:blipFill>
        <p:spPr>
          <a:xfrm>
            <a:off x="3969326" y="651134"/>
            <a:ext cx="8234795" cy="5152766"/>
          </a:xfrm>
          <a:prstGeom prst="rect">
            <a:avLst/>
          </a:prstGeom>
        </p:spPr>
      </p:pic>
    </p:spTree>
    <p:extLst>
      <p:ext uri="{BB962C8B-B14F-4D97-AF65-F5344CB8AC3E}">
        <p14:creationId xmlns:p14="http://schemas.microsoft.com/office/powerpoint/2010/main" val="3778948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53E3D-9365-A3A6-B079-4E9179F68D53}"/>
              </a:ext>
            </a:extLst>
          </p:cNvPr>
          <p:cNvSpPr>
            <a:spLocks noGrp="1"/>
          </p:cNvSpPr>
          <p:nvPr>
            <p:ph type="title"/>
          </p:nvPr>
        </p:nvSpPr>
        <p:spPr/>
        <p:txBody>
          <a:bodyPr/>
          <a:lstStyle/>
          <a:p>
            <a:r>
              <a:rPr lang="en-US" dirty="0"/>
              <a:t>Current work</a:t>
            </a:r>
          </a:p>
        </p:txBody>
      </p:sp>
      <p:sp>
        <p:nvSpPr>
          <p:cNvPr id="6" name="Text Placeholder 5">
            <a:extLst>
              <a:ext uri="{FF2B5EF4-FFF2-40B4-BE49-F238E27FC236}">
                <a16:creationId xmlns:a16="http://schemas.microsoft.com/office/drawing/2014/main" id="{2BAD98AB-7389-C53E-A144-89099A3076E8}"/>
              </a:ext>
            </a:extLst>
          </p:cNvPr>
          <p:cNvSpPr>
            <a:spLocks noGrp="1"/>
          </p:cNvSpPr>
          <p:nvPr>
            <p:ph type="body" idx="1"/>
          </p:nvPr>
        </p:nvSpPr>
        <p:spPr>
          <a:xfrm>
            <a:off x="839788" y="735589"/>
            <a:ext cx="5157787" cy="823912"/>
          </a:xfrm>
        </p:spPr>
        <p:txBody>
          <a:bodyPr/>
          <a:lstStyle/>
          <a:p>
            <a:r>
              <a:rPr lang="en-US" dirty="0"/>
              <a:t>USGS </a:t>
            </a:r>
            <a:r>
              <a:rPr lang="en-US" dirty="0" err="1"/>
              <a:t>uri</a:t>
            </a:r>
            <a:endParaRPr lang="en-US" dirty="0"/>
          </a:p>
        </p:txBody>
      </p:sp>
      <p:sp>
        <p:nvSpPr>
          <p:cNvPr id="7" name="Content Placeholder 6">
            <a:extLst>
              <a:ext uri="{FF2B5EF4-FFF2-40B4-BE49-F238E27FC236}">
                <a16:creationId xmlns:a16="http://schemas.microsoft.com/office/drawing/2014/main" id="{D913EBF1-F4BA-10D7-32E3-39D538DFDE05}"/>
              </a:ext>
            </a:extLst>
          </p:cNvPr>
          <p:cNvSpPr>
            <a:spLocks noGrp="1"/>
          </p:cNvSpPr>
          <p:nvPr>
            <p:ph sz="half" idx="2"/>
          </p:nvPr>
        </p:nvSpPr>
        <p:spPr>
          <a:xfrm>
            <a:off x="839788" y="1559501"/>
            <a:ext cx="5157787" cy="3684588"/>
          </a:xfrm>
        </p:spPr>
        <p:txBody>
          <a:bodyPr/>
          <a:lstStyle/>
          <a:p>
            <a:endParaRPr lang="en-US"/>
          </a:p>
        </p:txBody>
      </p:sp>
      <p:sp>
        <p:nvSpPr>
          <p:cNvPr id="8" name="Text Placeholder 7">
            <a:extLst>
              <a:ext uri="{FF2B5EF4-FFF2-40B4-BE49-F238E27FC236}">
                <a16:creationId xmlns:a16="http://schemas.microsoft.com/office/drawing/2014/main" id="{971525D9-0C2D-E376-3438-649775C68B5F}"/>
              </a:ext>
            </a:extLst>
          </p:cNvPr>
          <p:cNvSpPr>
            <a:spLocks noGrp="1"/>
          </p:cNvSpPr>
          <p:nvPr>
            <p:ph type="body" sz="quarter" idx="3"/>
          </p:nvPr>
        </p:nvSpPr>
        <p:spPr>
          <a:xfrm>
            <a:off x="6172200" y="735589"/>
            <a:ext cx="5183188" cy="823912"/>
          </a:xfrm>
        </p:spPr>
        <p:txBody>
          <a:bodyPr/>
          <a:lstStyle/>
          <a:p>
            <a:r>
              <a:rPr lang="en-US" dirty="0"/>
              <a:t>NMWDI/OSE </a:t>
            </a:r>
            <a:r>
              <a:rPr lang="en-US" dirty="0" err="1"/>
              <a:t>uri</a:t>
            </a:r>
            <a:endParaRPr lang="en-US" dirty="0"/>
          </a:p>
        </p:txBody>
      </p:sp>
      <p:sp>
        <p:nvSpPr>
          <p:cNvPr id="9" name="Content Placeholder 8">
            <a:extLst>
              <a:ext uri="{FF2B5EF4-FFF2-40B4-BE49-F238E27FC236}">
                <a16:creationId xmlns:a16="http://schemas.microsoft.com/office/drawing/2014/main" id="{54C952CA-03D6-3A9C-94E6-58AF8897AC85}"/>
              </a:ext>
            </a:extLst>
          </p:cNvPr>
          <p:cNvSpPr>
            <a:spLocks noGrp="1"/>
          </p:cNvSpPr>
          <p:nvPr>
            <p:ph sz="quarter" idx="4"/>
          </p:nvPr>
        </p:nvSpPr>
        <p:spPr>
          <a:xfrm>
            <a:off x="6172200" y="1559501"/>
            <a:ext cx="5183188" cy="3684588"/>
          </a:xfrm>
        </p:spPr>
        <p:txBody>
          <a:bodyPr/>
          <a:lstStyle/>
          <a:p>
            <a:endParaRPr lang="en-US"/>
          </a:p>
        </p:txBody>
      </p:sp>
      <p:pic>
        <p:nvPicPr>
          <p:cNvPr id="10" name="Picture 9">
            <a:extLst>
              <a:ext uri="{FF2B5EF4-FFF2-40B4-BE49-F238E27FC236}">
                <a16:creationId xmlns:a16="http://schemas.microsoft.com/office/drawing/2014/main" id="{AC42F159-CA86-E065-83F1-F3BCDF2A819A}"/>
              </a:ext>
            </a:extLst>
          </p:cNvPr>
          <p:cNvPicPr>
            <a:picLocks noChangeAspect="1"/>
          </p:cNvPicPr>
          <p:nvPr/>
        </p:nvPicPr>
        <p:blipFill>
          <a:blip r:embed="rId2"/>
          <a:stretch>
            <a:fillRect/>
          </a:stretch>
        </p:blipFill>
        <p:spPr>
          <a:xfrm>
            <a:off x="935180" y="1559501"/>
            <a:ext cx="4793673" cy="3808147"/>
          </a:xfrm>
          <a:prstGeom prst="rect">
            <a:avLst/>
          </a:prstGeom>
        </p:spPr>
      </p:pic>
      <p:pic>
        <p:nvPicPr>
          <p:cNvPr id="11" name="Picture 10">
            <a:extLst>
              <a:ext uri="{FF2B5EF4-FFF2-40B4-BE49-F238E27FC236}">
                <a16:creationId xmlns:a16="http://schemas.microsoft.com/office/drawing/2014/main" id="{B74659E3-569A-3C6F-BBF3-36CED51FD2D8}"/>
              </a:ext>
            </a:extLst>
          </p:cNvPr>
          <p:cNvPicPr>
            <a:picLocks noChangeAspect="1"/>
          </p:cNvPicPr>
          <p:nvPr/>
        </p:nvPicPr>
        <p:blipFill>
          <a:blip r:embed="rId3"/>
          <a:stretch>
            <a:fillRect/>
          </a:stretch>
        </p:blipFill>
        <p:spPr>
          <a:xfrm>
            <a:off x="6172200" y="1545021"/>
            <a:ext cx="5294745" cy="3699068"/>
          </a:xfrm>
          <a:prstGeom prst="rect">
            <a:avLst/>
          </a:prstGeom>
        </p:spPr>
      </p:pic>
    </p:spTree>
    <p:extLst>
      <p:ext uri="{BB962C8B-B14F-4D97-AF65-F5344CB8AC3E}">
        <p14:creationId xmlns:p14="http://schemas.microsoft.com/office/powerpoint/2010/main" val="2412025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53E3D-9365-A3A6-B079-4E9179F68D53}"/>
              </a:ext>
            </a:extLst>
          </p:cNvPr>
          <p:cNvSpPr>
            <a:spLocks noGrp="1"/>
          </p:cNvSpPr>
          <p:nvPr>
            <p:ph type="title"/>
          </p:nvPr>
        </p:nvSpPr>
        <p:spPr/>
        <p:txBody>
          <a:bodyPr/>
          <a:lstStyle/>
          <a:p>
            <a:r>
              <a:rPr lang="en-US" dirty="0"/>
              <a:t>Current work</a:t>
            </a:r>
          </a:p>
        </p:txBody>
      </p:sp>
      <p:sp>
        <p:nvSpPr>
          <p:cNvPr id="6" name="Text Placeholder 5">
            <a:extLst>
              <a:ext uri="{FF2B5EF4-FFF2-40B4-BE49-F238E27FC236}">
                <a16:creationId xmlns:a16="http://schemas.microsoft.com/office/drawing/2014/main" id="{2BAD98AB-7389-C53E-A144-89099A3076E8}"/>
              </a:ext>
            </a:extLst>
          </p:cNvPr>
          <p:cNvSpPr>
            <a:spLocks noGrp="1"/>
          </p:cNvSpPr>
          <p:nvPr>
            <p:ph type="body" idx="1"/>
          </p:nvPr>
        </p:nvSpPr>
        <p:spPr>
          <a:xfrm>
            <a:off x="310284" y="866776"/>
            <a:ext cx="5157787" cy="823912"/>
          </a:xfrm>
        </p:spPr>
        <p:txBody>
          <a:bodyPr/>
          <a:lstStyle/>
          <a:p>
            <a:r>
              <a:rPr lang="en-US" dirty="0"/>
              <a:t>USGS </a:t>
            </a:r>
            <a:r>
              <a:rPr lang="en-US" dirty="0" err="1"/>
              <a:t>uri</a:t>
            </a:r>
            <a:r>
              <a:rPr lang="en-US" dirty="0"/>
              <a:t> (JSON-LD)</a:t>
            </a:r>
          </a:p>
        </p:txBody>
      </p:sp>
      <p:sp>
        <p:nvSpPr>
          <p:cNvPr id="8" name="Text Placeholder 7">
            <a:extLst>
              <a:ext uri="{FF2B5EF4-FFF2-40B4-BE49-F238E27FC236}">
                <a16:creationId xmlns:a16="http://schemas.microsoft.com/office/drawing/2014/main" id="{971525D9-0C2D-E376-3438-649775C68B5F}"/>
              </a:ext>
            </a:extLst>
          </p:cNvPr>
          <p:cNvSpPr>
            <a:spLocks noGrp="1"/>
          </p:cNvSpPr>
          <p:nvPr>
            <p:ph type="body" sz="quarter" idx="3"/>
          </p:nvPr>
        </p:nvSpPr>
        <p:spPr>
          <a:xfrm>
            <a:off x="6169024" y="828821"/>
            <a:ext cx="5183188" cy="823912"/>
          </a:xfrm>
        </p:spPr>
        <p:txBody>
          <a:bodyPr/>
          <a:lstStyle/>
          <a:p>
            <a:r>
              <a:rPr lang="en-US" dirty="0"/>
              <a:t>NMWDI </a:t>
            </a:r>
            <a:r>
              <a:rPr lang="en-US" dirty="0" err="1"/>
              <a:t>uri</a:t>
            </a:r>
            <a:r>
              <a:rPr lang="en-US" dirty="0"/>
              <a:t> (JSON-LD)</a:t>
            </a:r>
          </a:p>
        </p:txBody>
      </p:sp>
      <p:sp>
        <p:nvSpPr>
          <p:cNvPr id="9" name="Content Placeholder 8">
            <a:extLst>
              <a:ext uri="{FF2B5EF4-FFF2-40B4-BE49-F238E27FC236}">
                <a16:creationId xmlns:a16="http://schemas.microsoft.com/office/drawing/2014/main" id="{54C952CA-03D6-3A9C-94E6-58AF8897AC85}"/>
              </a:ext>
            </a:extLst>
          </p:cNvPr>
          <p:cNvSpPr>
            <a:spLocks noGrp="1"/>
          </p:cNvSpPr>
          <p:nvPr>
            <p:ph sz="quarter" idx="4"/>
          </p:nvPr>
        </p:nvSpPr>
        <p:spPr/>
        <p:txBody>
          <a:bodyPr/>
          <a:lstStyle/>
          <a:p>
            <a:endParaRPr lang="en-US"/>
          </a:p>
        </p:txBody>
      </p:sp>
      <p:pic>
        <p:nvPicPr>
          <p:cNvPr id="2" name="Picture 1">
            <a:extLst>
              <a:ext uri="{FF2B5EF4-FFF2-40B4-BE49-F238E27FC236}">
                <a16:creationId xmlns:a16="http://schemas.microsoft.com/office/drawing/2014/main" id="{6EE80675-3003-4554-4303-F8CE0EBEDDDC}"/>
              </a:ext>
            </a:extLst>
          </p:cNvPr>
          <p:cNvPicPr>
            <a:picLocks noChangeAspect="1"/>
          </p:cNvPicPr>
          <p:nvPr/>
        </p:nvPicPr>
        <p:blipFill rotWithShape="1">
          <a:blip r:embed="rId2"/>
          <a:srcRect b="50000"/>
          <a:stretch/>
        </p:blipFill>
        <p:spPr>
          <a:xfrm>
            <a:off x="6169024" y="1690688"/>
            <a:ext cx="4892241" cy="1845972"/>
          </a:xfrm>
          <a:prstGeom prst="rect">
            <a:avLst/>
          </a:prstGeom>
        </p:spPr>
      </p:pic>
      <p:pic>
        <p:nvPicPr>
          <p:cNvPr id="3" name="Picture 2">
            <a:extLst>
              <a:ext uri="{FF2B5EF4-FFF2-40B4-BE49-F238E27FC236}">
                <a16:creationId xmlns:a16="http://schemas.microsoft.com/office/drawing/2014/main" id="{83255528-3D22-D44F-3188-D5BF28400454}"/>
              </a:ext>
            </a:extLst>
          </p:cNvPr>
          <p:cNvPicPr>
            <a:picLocks noChangeAspect="1"/>
          </p:cNvPicPr>
          <p:nvPr/>
        </p:nvPicPr>
        <p:blipFill>
          <a:blip r:embed="rId3"/>
          <a:stretch>
            <a:fillRect/>
          </a:stretch>
        </p:blipFill>
        <p:spPr>
          <a:xfrm>
            <a:off x="200242" y="1690688"/>
            <a:ext cx="5778500" cy="1905000"/>
          </a:xfrm>
          <a:prstGeom prst="rect">
            <a:avLst/>
          </a:prstGeom>
        </p:spPr>
      </p:pic>
    </p:spTree>
    <p:extLst>
      <p:ext uri="{BB962C8B-B14F-4D97-AF65-F5344CB8AC3E}">
        <p14:creationId xmlns:p14="http://schemas.microsoft.com/office/powerpoint/2010/main" val="2674635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5"/>
          <p:cNvSpPr txBox="1"/>
          <p:nvPr/>
        </p:nvSpPr>
        <p:spPr>
          <a:xfrm>
            <a:off x="2999288" y="722402"/>
            <a:ext cx="8646000" cy="692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900"/>
              <a:buFont typeface="Arial"/>
              <a:buNone/>
            </a:pPr>
            <a:r>
              <a:rPr lang="en-US" sz="3900" b="1" i="0" u="none" strike="noStrike" cap="none" dirty="0">
                <a:solidFill>
                  <a:srgbClr val="0A3160"/>
                </a:solidFill>
                <a:latin typeface="Avenir"/>
                <a:ea typeface="Avenir"/>
                <a:cs typeface="Avenir"/>
                <a:sym typeface="Avenir"/>
              </a:rPr>
              <a:t>Motivations</a:t>
            </a:r>
            <a:endParaRPr sz="4800" b="1" i="0" u="none" strike="noStrike" cap="none" dirty="0">
              <a:solidFill>
                <a:srgbClr val="2D8784"/>
              </a:solidFill>
              <a:latin typeface="Avenir"/>
              <a:ea typeface="Avenir"/>
              <a:cs typeface="Avenir"/>
              <a:sym typeface="Avenir"/>
            </a:endParaRPr>
          </a:p>
        </p:txBody>
      </p:sp>
      <p:sp>
        <p:nvSpPr>
          <p:cNvPr id="170" name="Google Shape;170;p5"/>
          <p:cNvSpPr/>
          <p:nvPr/>
        </p:nvSpPr>
        <p:spPr>
          <a:xfrm>
            <a:off x="7717443" y="2060895"/>
            <a:ext cx="2759037" cy="287055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Avenir"/>
              <a:ea typeface="Avenir"/>
              <a:cs typeface="Avenir"/>
              <a:sym typeface="Avenir"/>
            </a:endParaRPr>
          </a:p>
        </p:txBody>
      </p:sp>
      <p:sp>
        <p:nvSpPr>
          <p:cNvPr id="171" name="Google Shape;171;p5"/>
          <p:cNvSpPr/>
          <p:nvPr/>
        </p:nvSpPr>
        <p:spPr>
          <a:xfrm>
            <a:off x="4116371"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2" name="Google Shape;172;p5"/>
          <p:cNvSpPr/>
          <p:nvPr/>
        </p:nvSpPr>
        <p:spPr>
          <a:xfrm>
            <a:off x="6510408"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3" name="Google Shape;173;p5"/>
          <p:cNvSpPr/>
          <p:nvPr/>
        </p:nvSpPr>
        <p:spPr>
          <a:xfrm>
            <a:off x="8904445" y="2041657"/>
            <a:ext cx="1979629" cy="563482"/>
          </a:xfrm>
          <a:prstGeom prst="rect">
            <a:avLst/>
          </a:prstGeom>
          <a:solidFill>
            <a:srgbClr val="FFFFFF">
              <a:alpha val="6431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venir"/>
              <a:ea typeface="Avenir"/>
              <a:cs typeface="Avenir"/>
              <a:sym typeface="Avenir"/>
            </a:endParaRPr>
          </a:p>
        </p:txBody>
      </p:sp>
      <p:sp>
        <p:nvSpPr>
          <p:cNvPr id="174" name="Google Shape;174;p5"/>
          <p:cNvSpPr txBox="1"/>
          <p:nvPr/>
        </p:nvSpPr>
        <p:spPr>
          <a:xfrm>
            <a:off x="6522375" y="2737255"/>
            <a:ext cx="1979629" cy="270843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dirty="0">
                <a:solidFill>
                  <a:schemeClr val="lt1"/>
                </a:solidFill>
                <a:latin typeface="Avenir"/>
                <a:ea typeface="Avenir"/>
                <a:cs typeface="Avenir"/>
                <a:sym typeface="Avenir"/>
              </a:rPr>
              <a:t>A free, open-source software suite that lets data providers automate the process of ingesting data, standardizing data, serving through an API, and serving relevant metadata</a:t>
            </a:r>
            <a:endParaRPr sz="1400" b="0" i="0" u="none" strike="noStrike" cap="none" dirty="0">
              <a:solidFill>
                <a:srgbClr val="000000"/>
              </a:solidFill>
              <a:latin typeface="Arial"/>
              <a:ea typeface="Arial"/>
              <a:cs typeface="Arial"/>
              <a:sym typeface="Arial"/>
            </a:endParaRPr>
          </a:p>
        </p:txBody>
      </p:sp>
      <p:sp>
        <p:nvSpPr>
          <p:cNvPr id="175" name="Google Shape;175;p5"/>
          <p:cNvSpPr txBox="1"/>
          <p:nvPr/>
        </p:nvSpPr>
        <p:spPr>
          <a:xfrm>
            <a:off x="4116371" y="2724749"/>
            <a:ext cx="197962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A water-specific search index that links data to geographic features like streams, watersheds, aquifers, and administrative boundaries</a:t>
            </a:r>
            <a:endParaRPr sz="1400" b="0" i="0" u="none" strike="noStrike" cap="none" dirty="0">
              <a:solidFill>
                <a:srgbClr val="000000"/>
              </a:solidFill>
              <a:latin typeface="Arial"/>
              <a:ea typeface="Arial"/>
              <a:cs typeface="Arial"/>
              <a:sym typeface="Arial"/>
            </a:endParaRPr>
          </a:p>
        </p:txBody>
      </p:sp>
      <p:sp>
        <p:nvSpPr>
          <p:cNvPr id="176" name="Google Shape;176;p5"/>
          <p:cNvSpPr txBox="1"/>
          <p:nvPr/>
        </p:nvSpPr>
        <p:spPr>
          <a:xfrm>
            <a:off x="8904445" y="2679000"/>
            <a:ext cx="1979629" cy="258532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lt1"/>
                </a:solidFill>
                <a:latin typeface="Avenir"/>
                <a:ea typeface="Avenir"/>
                <a:cs typeface="Avenir"/>
                <a:sym typeface="Avenir"/>
              </a:rPr>
              <a:t>Guidance and basic data extraction tools that make it easier for users to access data from already existing hubs, such as Water Quality Portal</a:t>
            </a:r>
            <a:endParaRPr sz="1400" b="0" i="0" u="none" strike="noStrike" cap="none" dirty="0">
              <a:solidFill>
                <a:srgbClr val="000000"/>
              </a:solidFill>
              <a:latin typeface="Arial"/>
              <a:ea typeface="Arial"/>
              <a:cs typeface="Arial"/>
              <a:sym typeface="Arial"/>
            </a:endParaRPr>
          </a:p>
        </p:txBody>
      </p:sp>
      <p:sp>
        <p:nvSpPr>
          <p:cNvPr id="178" name="Google Shape;178;p5"/>
          <p:cNvSpPr/>
          <p:nvPr/>
        </p:nvSpPr>
        <p:spPr>
          <a:xfrm>
            <a:off x="1029775" y="1836813"/>
            <a:ext cx="10343400" cy="230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9" name="Google Shape;179;p5"/>
          <p:cNvSpPr txBox="1"/>
          <p:nvPr/>
        </p:nvSpPr>
        <p:spPr>
          <a:xfrm>
            <a:off x="1010425" y="1765500"/>
            <a:ext cx="103821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100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a:t>
            </a:r>
            <a:r>
              <a:rPr lang="en-US" sz="2800" b="0" i="0" u="none" strike="noStrike" cap="none" dirty="0">
                <a:solidFill>
                  <a:schemeClr val="dk1"/>
                </a:solidFill>
                <a:latin typeface="Arial"/>
                <a:ea typeface="Arial"/>
                <a:cs typeface="Arial"/>
                <a:sym typeface="Arial"/>
              </a:rPr>
              <a:t>As a user of water data, I need to discover and access water information </a:t>
            </a:r>
            <a:r>
              <a:rPr lang="en-US" sz="2800" b="0" i="0" u="none" strike="noStrike" cap="none" dirty="0">
                <a:solidFill>
                  <a:srgbClr val="548235"/>
                </a:solidFill>
                <a:latin typeface="Arial"/>
                <a:ea typeface="Arial"/>
                <a:cs typeface="Arial"/>
                <a:sym typeface="Arial"/>
              </a:rPr>
              <a:t>relevant</a:t>
            </a:r>
            <a:r>
              <a:rPr lang="en-US" sz="2800" b="0" i="0" u="none" strike="noStrike" cap="none" dirty="0">
                <a:solidFill>
                  <a:schemeClr val="dk1"/>
                </a:solidFill>
                <a:latin typeface="Arial"/>
                <a:ea typeface="Arial"/>
                <a:cs typeface="Arial"/>
                <a:sym typeface="Arial"/>
              </a:rPr>
              <a:t> to the environmental feature I care about from </a:t>
            </a:r>
            <a:r>
              <a:rPr lang="en-US" sz="2800" b="0" i="0" u="none" strike="noStrike" cap="none" dirty="0">
                <a:solidFill>
                  <a:srgbClr val="548235"/>
                </a:solidFill>
                <a:latin typeface="Arial"/>
                <a:ea typeface="Arial"/>
                <a:cs typeface="Arial"/>
                <a:sym typeface="Arial"/>
              </a:rPr>
              <a:t>all the organizations</a:t>
            </a:r>
            <a:r>
              <a:rPr lang="en-US" sz="2800" b="0" i="0" u="none" strike="noStrike" cap="none" dirty="0">
                <a:solidFill>
                  <a:schemeClr val="dk1"/>
                </a:solidFill>
                <a:latin typeface="Arial"/>
                <a:ea typeface="Arial"/>
                <a:cs typeface="Arial"/>
                <a:sym typeface="Arial"/>
              </a:rPr>
              <a:t> that hold data about it, so I don’t have to have </a:t>
            </a:r>
            <a:r>
              <a:rPr lang="en-US" sz="2800" b="0" i="0" u="none" strike="noStrike" cap="none" dirty="0">
                <a:solidFill>
                  <a:srgbClr val="C55A11"/>
                </a:solidFill>
                <a:latin typeface="Arial"/>
                <a:ea typeface="Arial"/>
                <a:cs typeface="Arial"/>
                <a:sym typeface="Arial"/>
              </a:rPr>
              <a:t>special knowledge </a:t>
            </a:r>
            <a:r>
              <a:rPr lang="en-US" sz="2800" b="0" i="0" u="none" strike="noStrike" cap="none" dirty="0">
                <a:solidFill>
                  <a:schemeClr val="dk1"/>
                </a:solidFill>
                <a:latin typeface="Arial"/>
                <a:ea typeface="Arial"/>
                <a:cs typeface="Arial"/>
                <a:sym typeface="Arial"/>
              </a:rPr>
              <a:t>to access some information and so I </a:t>
            </a:r>
            <a:r>
              <a:rPr lang="en-US" sz="2800" b="0" i="0" u="none" strike="noStrike" cap="none" dirty="0">
                <a:solidFill>
                  <a:srgbClr val="C55A11"/>
                </a:solidFill>
                <a:latin typeface="Arial"/>
                <a:ea typeface="Arial"/>
                <a:cs typeface="Arial"/>
                <a:sym typeface="Arial"/>
              </a:rPr>
              <a:t>don’t</a:t>
            </a:r>
            <a:r>
              <a:rPr lang="en-US" sz="2800" b="0" i="0" u="none" strike="noStrike" cap="none" dirty="0">
                <a:solidFill>
                  <a:schemeClr val="dk1"/>
                </a:solidFill>
                <a:latin typeface="Arial"/>
                <a:ea typeface="Arial"/>
                <a:cs typeface="Arial"/>
                <a:sym typeface="Arial"/>
              </a:rPr>
              <a:t> </a:t>
            </a:r>
            <a:r>
              <a:rPr lang="en-US" sz="2800" b="0" i="0" u="none" strike="noStrike" cap="none" dirty="0">
                <a:solidFill>
                  <a:srgbClr val="C55A11"/>
                </a:solidFill>
                <a:latin typeface="Arial"/>
                <a:ea typeface="Arial"/>
                <a:cs typeface="Arial"/>
                <a:sym typeface="Arial"/>
              </a:rPr>
              <a:t>miss some potentially relevant </a:t>
            </a:r>
            <a:r>
              <a:rPr lang="en-US" sz="2800" b="0" i="0" u="none" strike="noStrike" cap="none" dirty="0">
                <a:solidFill>
                  <a:schemeClr val="dk1"/>
                </a:solidFill>
                <a:latin typeface="Arial"/>
                <a:ea typeface="Arial"/>
                <a:cs typeface="Arial"/>
                <a:sym typeface="Arial"/>
              </a:rPr>
              <a:t>information.”</a:t>
            </a:r>
            <a:endParaRPr sz="2800" b="0" i="0" u="none" strike="noStrike" cap="none" dirty="0">
              <a:solidFill>
                <a:schemeClr val="dk1"/>
              </a:solidFill>
              <a:latin typeface="Arial"/>
              <a:ea typeface="Arial"/>
              <a:cs typeface="Arial"/>
              <a:sym typeface="Arial"/>
            </a:endParaRPr>
          </a:p>
        </p:txBody>
      </p:sp>
      <p:sp>
        <p:nvSpPr>
          <p:cNvPr id="180" name="Google Shape;180;p5"/>
          <p:cNvSpPr txBox="1"/>
          <p:nvPr/>
        </p:nvSpPr>
        <p:spPr>
          <a:xfrm>
            <a:off x="3682050" y="4354275"/>
            <a:ext cx="5011200" cy="118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300"/>
              <a:buFont typeface="Arial"/>
              <a:buNone/>
            </a:pPr>
            <a:r>
              <a:rPr lang="en-US" sz="2300" b="0" i="0" u="none" strike="noStrike" cap="none" dirty="0">
                <a:solidFill>
                  <a:schemeClr val="dk1"/>
                </a:solidFill>
                <a:latin typeface="Calibri"/>
                <a:ea typeface="Calibri"/>
                <a:cs typeface="Calibri"/>
                <a:sym typeface="Calibri"/>
              </a:rPr>
              <a:t>Dave Blodgett (USGS)</a:t>
            </a:r>
            <a:endParaRPr sz="2300" b="0" i="0" u="none" strike="noStrike" cap="none" dirty="0">
              <a:solidFill>
                <a:schemeClr val="dk1"/>
              </a:solidFill>
              <a:latin typeface="Calibri"/>
              <a:ea typeface="Calibri"/>
              <a:cs typeface="Calibri"/>
              <a:sym typeface="Calibri"/>
            </a:endParaRPr>
          </a:p>
          <a:p>
            <a:pPr marL="0" marR="0" lvl="0" indent="0" algn="l" rtl="0">
              <a:lnSpc>
                <a:spcPct val="115000"/>
              </a:lnSpc>
              <a:spcBef>
                <a:spcPts val="0"/>
              </a:spcBef>
              <a:spcAft>
                <a:spcPts val="0"/>
              </a:spcAft>
              <a:buClr>
                <a:srgbClr val="000000"/>
              </a:buClr>
              <a:buSzPts val="1800"/>
              <a:buFont typeface="Arial"/>
              <a:buNone/>
            </a:pPr>
            <a:r>
              <a:rPr lang="en-US" sz="1800" b="0" i="0" u="sng" strike="noStrike" cap="none" dirty="0">
                <a:solidFill>
                  <a:schemeClr val="hlink"/>
                </a:solidFill>
                <a:latin typeface="Calibri"/>
                <a:ea typeface="Calibri"/>
                <a:cs typeface="Calibri"/>
                <a:sym typeface="Calibri"/>
                <a:hlinkClick r:id="rId3"/>
              </a:rPr>
              <a:t>Second Environmental Linked Features Experiment: (</a:t>
            </a:r>
            <a:r>
              <a:rPr lang="en-US" sz="1800" b="0" i="0" u="sng" strike="noStrike" cap="none" dirty="0">
                <a:solidFill>
                  <a:schemeClr val="hlink"/>
                </a:solidFill>
                <a:latin typeface="Calibri"/>
                <a:ea typeface="Calibri"/>
                <a:cs typeface="Calibri"/>
                <a:sym typeface="Calibri"/>
              </a:rPr>
              <a:t>https://</a:t>
            </a:r>
            <a:r>
              <a:rPr lang="en-US" sz="1800" b="0" i="0" u="sng" strike="noStrike" cap="none" dirty="0" err="1">
                <a:solidFill>
                  <a:schemeClr val="hlink"/>
                </a:solidFill>
                <a:latin typeface="Calibri"/>
                <a:ea typeface="Calibri"/>
                <a:cs typeface="Calibri"/>
                <a:sym typeface="Calibri"/>
              </a:rPr>
              <a:t>docs.ogc.org</a:t>
            </a:r>
            <a:r>
              <a:rPr lang="en-US" sz="1800" b="0" i="0" u="sng" strike="noStrike" cap="none">
                <a:solidFill>
                  <a:schemeClr val="hlink"/>
                </a:solidFill>
                <a:latin typeface="Calibri"/>
                <a:ea typeface="Calibri"/>
                <a:cs typeface="Calibri"/>
                <a:sym typeface="Calibri"/>
              </a:rPr>
              <a:t>/per/20-067.html</a:t>
            </a:r>
            <a:endParaRPr sz="1800" b="0" i="0" u="sng" strike="noStrike" cap="none">
              <a:solidFill>
                <a:schemeClr val="hlink"/>
              </a:solidFill>
              <a:latin typeface="Calibri"/>
              <a:ea typeface="Calibri"/>
              <a:cs typeface="Calibri"/>
              <a:sym typeface="Calibri"/>
            </a:endParaRPr>
          </a:p>
        </p:txBody>
      </p:sp>
    </p:spTree>
    <p:extLst>
      <p:ext uri="{BB962C8B-B14F-4D97-AF65-F5344CB8AC3E}">
        <p14:creationId xmlns:p14="http://schemas.microsoft.com/office/powerpoint/2010/main" val="4005432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53E3D-9365-A3A6-B079-4E9179F68D53}"/>
              </a:ext>
            </a:extLst>
          </p:cNvPr>
          <p:cNvSpPr>
            <a:spLocks noGrp="1"/>
          </p:cNvSpPr>
          <p:nvPr>
            <p:ph type="title"/>
          </p:nvPr>
        </p:nvSpPr>
        <p:spPr/>
        <p:txBody>
          <a:bodyPr/>
          <a:lstStyle/>
          <a:p>
            <a:r>
              <a:rPr lang="en-US" dirty="0"/>
              <a:t>Current work</a:t>
            </a:r>
          </a:p>
        </p:txBody>
      </p:sp>
      <p:sp>
        <p:nvSpPr>
          <p:cNvPr id="6" name="Text Placeholder 5">
            <a:extLst>
              <a:ext uri="{FF2B5EF4-FFF2-40B4-BE49-F238E27FC236}">
                <a16:creationId xmlns:a16="http://schemas.microsoft.com/office/drawing/2014/main" id="{2BAD98AB-7389-C53E-A144-89099A3076E8}"/>
              </a:ext>
            </a:extLst>
          </p:cNvPr>
          <p:cNvSpPr>
            <a:spLocks noGrp="1"/>
          </p:cNvSpPr>
          <p:nvPr>
            <p:ph type="body" idx="1"/>
          </p:nvPr>
        </p:nvSpPr>
        <p:spPr>
          <a:xfrm>
            <a:off x="310284" y="866776"/>
            <a:ext cx="5157787" cy="823912"/>
          </a:xfrm>
        </p:spPr>
        <p:txBody>
          <a:bodyPr/>
          <a:lstStyle/>
          <a:p>
            <a:r>
              <a:rPr lang="en-US" dirty="0"/>
              <a:t>USGS </a:t>
            </a:r>
            <a:r>
              <a:rPr lang="en-US" dirty="0" err="1"/>
              <a:t>uri</a:t>
            </a:r>
            <a:r>
              <a:rPr lang="en-US" dirty="0"/>
              <a:t> (JSON-LD) </a:t>
            </a:r>
          </a:p>
        </p:txBody>
      </p:sp>
      <p:sp>
        <p:nvSpPr>
          <p:cNvPr id="8" name="Text Placeholder 7">
            <a:extLst>
              <a:ext uri="{FF2B5EF4-FFF2-40B4-BE49-F238E27FC236}">
                <a16:creationId xmlns:a16="http://schemas.microsoft.com/office/drawing/2014/main" id="{971525D9-0C2D-E376-3438-649775C68B5F}"/>
              </a:ext>
            </a:extLst>
          </p:cNvPr>
          <p:cNvSpPr>
            <a:spLocks noGrp="1"/>
          </p:cNvSpPr>
          <p:nvPr>
            <p:ph type="body" sz="quarter" idx="3"/>
          </p:nvPr>
        </p:nvSpPr>
        <p:spPr>
          <a:xfrm>
            <a:off x="6169024" y="828821"/>
            <a:ext cx="5183188" cy="823912"/>
          </a:xfrm>
        </p:spPr>
        <p:txBody>
          <a:bodyPr/>
          <a:lstStyle/>
          <a:p>
            <a:r>
              <a:rPr lang="en-US" dirty="0"/>
              <a:t>NMWDI </a:t>
            </a:r>
            <a:r>
              <a:rPr lang="en-US" dirty="0" err="1"/>
              <a:t>uri</a:t>
            </a:r>
            <a:r>
              <a:rPr lang="en-US" dirty="0"/>
              <a:t> (JSON-LD)</a:t>
            </a:r>
          </a:p>
        </p:txBody>
      </p:sp>
      <p:sp>
        <p:nvSpPr>
          <p:cNvPr id="9" name="Content Placeholder 8">
            <a:extLst>
              <a:ext uri="{FF2B5EF4-FFF2-40B4-BE49-F238E27FC236}">
                <a16:creationId xmlns:a16="http://schemas.microsoft.com/office/drawing/2014/main" id="{54C952CA-03D6-3A9C-94E6-58AF8897AC85}"/>
              </a:ext>
            </a:extLst>
          </p:cNvPr>
          <p:cNvSpPr>
            <a:spLocks noGrp="1"/>
          </p:cNvSpPr>
          <p:nvPr>
            <p:ph sz="quarter" idx="4"/>
          </p:nvPr>
        </p:nvSpPr>
        <p:spPr/>
        <p:txBody>
          <a:bodyPr/>
          <a:lstStyle/>
          <a:p>
            <a:endParaRPr lang="en-US"/>
          </a:p>
        </p:txBody>
      </p:sp>
      <p:pic>
        <p:nvPicPr>
          <p:cNvPr id="2" name="Picture 1">
            <a:extLst>
              <a:ext uri="{FF2B5EF4-FFF2-40B4-BE49-F238E27FC236}">
                <a16:creationId xmlns:a16="http://schemas.microsoft.com/office/drawing/2014/main" id="{6EE80675-3003-4554-4303-F8CE0EBEDDDC}"/>
              </a:ext>
            </a:extLst>
          </p:cNvPr>
          <p:cNvPicPr>
            <a:picLocks noChangeAspect="1"/>
          </p:cNvPicPr>
          <p:nvPr/>
        </p:nvPicPr>
        <p:blipFill rotWithShape="1">
          <a:blip r:embed="rId2"/>
          <a:srcRect b="50000"/>
          <a:stretch/>
        </p:blipFill>
        <p:spPr>
          <a:xfrm>
            <a:off x="6169024" y="1690688"/>
            <a:ext cx="4892241" cy="1845972"/>
          </a:xfrm>
          <a:prstGeom prst="rect">
            <a:avLst/>
          </a:prstGeom>
        </p:spPr>
      </p:pic>
      <p:pic>
        <p:nvPicPr>
          <p:cNvPr id="3" name="Picture 2">
            <a:extLst>
              <a:ext uri="{FF2B5EF4-FFF2-40B4-BE49-F238E27FC236}">
                <a16:creationId xmlns:a16="http://schemas.microsoft.com/office/drawing/2014/main" id="{83255528-3D22-D44F-3188-D5BF28400454}"/>
              </a:ext>
            </a:extLst>
          </p:cNvPr>
          <p:cNvPicPr>
            <a:picLocks noChangeAspect="1"/>
          </p:cNvPicPr>
          <p:nvPr/>
        </p:nvPicPr>
        <p:blipFill>
          <a:blip r:embed="rId3"/>
          <a:stretch>
            <a:fillRect/>
          </a:stretch>
        </p:blipFill>
        <p:spPr>
          <a:xfrm>
            <a:off x="200242" y="1690688"/>
            <a:ext cx="5778500" cy="1905000"/>
          </a:xfrm>
          <a:prstGeom prst="rect">
            <a:avLst/>
          </a:prstGeom>
        </p:spPr>
      </p:pic>
      <p:pic>
        <p:nvPicPr>
          <p:cNvPr id="4" name="Picture 3">
            <a:extLst>
              <a:ext uri="{FF2B5EF4-FFF2-40B4-BE49-F238E27FC236}">
                <a16:creationId xmlns:a16="http://schemas.microsoft.com/office/drawing/2014/main" id="{29C05E07-25FE-0FE1-601E-0C0CC2C2BAA5}"/>
              </a:ext>
            </a:extLst>
          </p:cNvPr>
          <p:cNvPicPr>
            <a:picLocks noChangeAspect="1"/>
          </p:cNvPicPr>
          <p:nvPr/>
        </p:nvPicPr>
        <p:blipFill>
          <a:blip r:embed="rId4"/>
          <a:stretch>
            <a:fillRect/>
          </a:stretch>
        </p:blipFill>
        <p:spPr>
          <a:xfrm>
            <a:off x="6202144" y="4308475"/>
            <a:ext cx="4826000" cy="2184400"/>
          </a:xfrm>
          <a:prstGeom prst="rect">
            <a:avLst/>
          </a:prstGeom>
        </p:spPr>
      </p:pic>
      <p:pic>
        <p:nvPicPr>
          <p:cNvPr id="7" name="Picture 6">
            <a:extLst>
              <a:ext uri="{FF2B5EF4-FFF2-40B4-BE49-F238E27FC236}">
                <a16:creationId xmlns:a16="http://schemas.microsoft.com/office/drawing/2014/main" id="{22A49C0E-F5F3-3625-0AC3-57E32749FE8F}"/>
              </a:ext>
            </a:extLst>
          </p:cNvPr>
          <p:cNvPicPr>
            <a:picLocks noChangeAspect="1"/>
          </p:cNvPicPr>
          <p:nvPr/>
        </p:nvPicPr>
        <p:blipFill>
          <a:blip r:embed="rId5"/>
          <a:stretch>
            <a:fillRect/>
          </a:stretch>
        </p:blipFill>
        <p:spPr>
          <a:xfrm>
            <a:off x="1318660" y="4308475"/>
            <a:ext cx="2839253" cy="2370232"/>
          </a:xfrm>
          <a:prstGeom prst="rect">
            <a:avLst/>
          </a:prstGeom>
        </p:spPr>
      </p:pic>
      <p:sp>
        <p:nvSpPr>
          <p:cNvPr id="10" name="TextBox 9">
            <a:extLst>
              <a:ext uri="{FF2B5EF4-FFF2-40B4-BE49-F238E27FC236}">
                <a16:creationId xmlns:a16="http://schemas.microsoft.com/office/drawing/2014/main" id="{A33965DF-7BDF-7EBD-2E15-529010192681}"/>
              </a:ext>
            </a:extLst>
          </p:cNvPr>
          <p:cNvSpPr txBox="1"/>
          <p:nvPr/>
        </p:nvSpPr>
        <p:spPr>
          <a:xfrm>
            <a:off x="1318660" y="3701038"/>
            <a:ext cx="3391133" cy="646331"/>
          </a:xfrm>
          <a:prstGeom prst="rect">
            <a:avLst/>
          </a:prstGeom>
          <a:noFill/>
        </p:spPr>
        <p:txBody>
          <a:bodyPr wrap="square" rtlCol="0">
            <a:spAutoFit/>
          </a:bodyPr>
          <a:lstStyle/>
          <a:p>
            <a:r>
              <a:rPr lang="en-US" dirty="0"/>
              <a:t>Link to </a:t>
            </a:r>
            <a:r>
              <a:rPr lang="en-US" dirty="0" err="1"/>
              <a:t>SensorThings</a:t>
            </a:r>
            <a:r>
              <a:rPr lang="en-US" dirty="0"/>
              <a:t> API endpoint for measured streamflow</a:t>
            </a:r>
          </a:p>
        </p:txBody>
      </p:sp>
      <p:sp>
        <p:nvSpPr>
          <p:cNvPr id="11" name="TextBox 10">
            <a:extLst>
              <a:ext uri="{FF2B5EF4-FFF2-40B4-BE49-F238E27FC236}">
                <a16:creationId xmlns:a16="http://schemas.microsoft.com/office/drawing/2014/main" id="{3B4C6042-E24B-F34A-FE98-746EB1DA3EEC}"/>
              </a:ext>
            </a:extLst>
          </p:cNvPr>
          <p:cNvSpPr txBox="1"/>
          <p:nvPr/>
        </p:nvSpPr>
        <p:spPr>
          <a:xfrm>
            <a:off x="6514698" y="3662144"/>
            <a:ext cx="5183188" cy="646331"/>
          </a:xfrm>
          <a:prstGeom prst="rect">
            <a:avLst/>
          </a:prstGeom>
          <a:noFill/>
        </p:spPr>
        <p:txBody>
          <a:bodyPr wrap="square" rtlCol="0">
            <a:spAutoFit/>
          </a:bodyPr>
          <a:lstStyle/>
          <a:p>
            <a:r>
              <a:rPr lang="en-US" dirty="0"/>
              <a:t>Link to </a:t>
            </a:r>
            <a:r>
              <a:rPr lang="en-US" dirty="0" err="1"/>
              <a:t>SensorThings</a:t>
            </a:r>
            <a:r>
              <a:rPr lang="en-US" dirty="0"/>
              <a:t> API endpoint for measured withdrawals/pumping/groundwater levels</a:t>
            </a:r>
          </a:p>
        </p:txBody>
      </p:sp>
    </p:spTree>
    <p:extLst>
      <p:ext uri="{BB962C8B-B14F-4D97-AF65-F5344CB8AC3E}">
        <p14:creationId xmlns:p14="http://schemas.microsoft.com/office/powerpoint/2010/main" val="586275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E53E3D-9365-A3A6-B079-4E9179F68D53}"/>
              </a:ext>
            </a:extLst>
          </p:cNvPr>
          <p:cNvSpPr>
            <a:spLocks noGrp="1"/>
          </p:cNvSpPr>
          <p:nvPr>
            <p:ph type="title"/>
          </p:nvPr>
        </p:nvSpPr>
        <p:spPr/>
        <p:txBody>
          <a:bodyPr/>
          <a:lstStyle/>
          <a:p>
            <a:r>
              <a:rPr lang="en-US" dirty="0"/>
              <a:t>Current work</a:t>
            </a:r>
          </a:p>
        </p:txBody>
      </p:sp>
      <p:sp>
        <p:nvSpPr>
          <p:cNvPr id="6" name="Text Placeholder 5">
            <a:extLst>
              <a:ext uri="{FF2B5EF4-FFF2-40B4-BE49-F238E27FC236}">
                <a16:creationId xmlns:a16="http://schemas.microsoft.com/office/drawing/2014/main" id="{2BAD98AB-7389-C53E-A144-89099A3076E8}"/>
              </a:ext>
            </a:extLst>
          </p:cNvPr>
          <p:cNvSpPr>
            <a:spLocks noGrp="1"/>
          </p:cNvSpPr>
          <p:nvPr>
            <p:ph type="body" idx="1"/>
          </p:nvPr>
        </p:nvSpPr>
        <p:spPr>
          <a:xfrm>
            <a:off x="310284" y="866776"/>
            <a:ext cx="5157787" cy="823912"/>
          </a:xfrm>
        </p:spPr>
        <p:txBody>
          <a:bodyPr/>
          <a:lstStyle/>
          <a:p>
            <a:r>
              <a:rPr lang="en-US" dirty="0"/>
              <a:t>USGS </a:t>
            </a:r>
            <a:r>
              <a:rPr lang="en-US" dirty="0" err="1"/>
              <a:t>uri</a:t>
            </a:r>
            <a:r>
              <a:rPr lang="en-US" dirty="0"/>
              <a:t> (JSON-LD) </a:t>
            </a:r>
          </a:p>
        </p:txBody>
      </p:sp>
      <p:sp>
        <p:nvSpPr>
          <p:cNvPr id="8" name="Text Placeholder 7">
            <a:extLst>
              <a:ext uri="{FF2B5EF4-FFF2-40B4-BE49-F238E27FC236}">
                <a16:creationId xmlns:a16="http://schemas.microsoft.com/office/drawing/2014/main" id="{971525D9-0C2D-E376-3438-649775C68B5F}"/>
              </a:ext>
            </a:extLst>
          </p:cNvPr>
          <p:cNvSpPr>
            <a:spLocks noGrp="1"/>
          </p:cNvSpPr>
          <p:nvPr>
            <p:ph type="body" sz="quarter" idx="3"/>
          </p:nvPr>
        </p:nvSpPr>
        <p:spPr>
          <a:xfrm>
            <a:off x="6169024" y="828821"/>
            <a:ext cx="5183188" cy="823912"/>
          </a:xfrm>
        </p:spPr>
        <p:txBody>
          <a:bodyPr/>
          <a:lstStyle/>
          <a:p>
            <a:r>
              <a:rPr lang="en-US" dirty="0"/>
              <a:t>NMWDI </a:t>
            </a:r>
            <a:r>
              <a:rPr lang="en-US" dirty="0" err="1"/>
              <a:t>uri</a:t>
            </a:r>
            <a:r>
              <a:rPr lang="en-US" dirty="0"/>
              <a:t> (JSON-LD)</a:t>
            </a:r>
          </a:p>
        </p:txBody>
      </p:sp>
      <p:sp>
        <p:nvSpPr>
          <p:cNvPr id="9" name="Content Placeholder 8">
            <a:extLst>
              <a:ext uri="{FF2B5EF4-FFF2-40B4-BE49-F238E27FC236}">
                <a16:creationId xmlns:a16="http://schemas.microsoft.com/office/drawing/2014/main" id="{54C952CA-03D6-3A9C-94E6-58AF8897AC85}"/>
              </a:ext>
            </a:extLst>
          </p:cNvPr>
          <p:cNvSpPr>
            <a:spLocks noGrp="1"/>
          </p:cNvSpPr>
          <p:nvPr>
            <p:ph sz="quarter" idx="4"/>
          </p:nvPr>
        </p:nvSpPr>
        <p:spPr/>
        <p:txBody>
          <a:bodyPr/>
          <a:lstStyle/>
          <a:p>
            <a:endParaRPr lang="en-US"/>
          </a:p>
        </p:txBody>
      </p:sp>
      <p:pic>
        <p:nvPicPr>
          <p:cNvPr id="2" name="Picture 1">
            <a:extLst>
              <a:ext uri="{FF2B5EF4-FFF2-40B4-BE49-F238E27FC236}">
                <a16:creationId xmlns:a16="http://schemas.microsoft.com/office/drawing/2014/main" id="{6EE80675-3003-4554-4303-F8CE0EBEDDDC}"/>
              </a:ext>
            </a:extLst>
          </p:cNvPr>
          <p:cNvPicPr>
            <a:picLocks noChangeAspect="1"/>
          </p:cNvPicPr>
          <p:nvPr/>
        </p:nvPicPr>
        <p:blipFill rotWithShape="1">
          <a:blip r:embed="rId2"/>
          <a:srcRect b="50000"/>
          <a:stretch/>
        </p:blipFill>
        <p:spPr>
          <a:xfrm>
            <a:off x="6169024" y="1690688"/>
            <a:ext cx="4892241" cy="1845972"/>
          </a:xfrm>
          <a:prstGeom prst="rect">
            <a:avLst/>
          </a:prstGeom>
        </p:spPr>
      </p:pic>
      <p:pic>
        <p:nvPicPr>
          <p:cNvPr id="3" name="Picture 2">
            <a:extLst>
              <a:ext uri="{FF2B5EF4-FFF2-40B4-BE49-F238E27FC236}">
                <a16:creationId xmlns:a16="http://schemas.microsoft.com/office/drawing/2014/main" id="{83255528-3D22-D44F-3188-D5BF28400454}"/>
              </a:ext>
            </a:extLst>
          </p:cNvPr>
          <p:cNvPicPr>
            <a:picLocks noChangeAspect="1"/>
          </p:cNvPicPr>
          <p:nvPr/>
        </p:nvPicPr>
        <p:blipFill>
          <a:blip r:embed="rId3"/>
          <a:stretch>
            <a:fillRect/>
          </a:stretch>
        </p:blipFill>
        <p:spPr>
          <a:xfrm>
            <a:off x="200242" y="1690688"/>
            <a:ext cx="5778500" cy="1905000"/>
          </a:xfrm>
          <a:prstGeom prst="rect">
            <a:avLst/>
          </a:prstGeom>
        </p:spPr>
      </p:pic>
      <p:pic>
        <p:nvPicPr>
          <p:cNvPr id="4" name="Picture 3">
            <a:extLst>
              <a:ext uri="{FF2B5EF4-FFF2-40B4-BE49-F238E27FC236}">
                <a16:creationId xmlns:a16="http://schemas.microsoft.com/office/drawing/2014/main" id="{29C05E07-25FE-0FE1-601E-0C0CC2C2BAA5}"/>
              </a:ext>
            </a:extLst>
          </p:cNvPr>
          <p:cNvPicPr>
            <a:picLocks noChangeAspect="1"/>
          </p:cNvPicPr>
          <p:nvPr/>
        </p:nvPicPr>
        <p:blipFill>
          <a:blip r:embed="rId4"/>
          <a:stretch>
            <a:fillRect/>
          </a:stretch>
        </p:blipFill>
        <p:spPr>
          <a:xfrm>
            <a:off x="6202144" y="4308475"/>
            <a:ext cx="4826000" cy="2184400"/>
          </a:xfrm>
          <a:prstGeom prst="rect">
            <a:avLst/>
          </a:prstGeom>
        </p:spPr>
      </p:pic>
      <p:pic>
        <p:nvPicPr>
          <p:cNvPr id="7" name="Picture 6">
            <a:extLst>
              <a:ext uri="{FF2B5EF4-FFF2-40B4-BE49-F238E27FC236}">
                <a16:creationId xmlns:a16="http://schemas.microsoft.com/office/drawing/2014/main" id="{22A49C0E-F5F3-3625-0AC3-57E32749FE8F}"/>
              </a:ext>
            </a:extLst>
          </p:cNvPr>
          <p:cNvPicPr>
            <a:picLocks noChangeAspect="1"/>
          </p:cNvPicPr>
          <p:nvPr/>
        </p:nvPicPr>
        <p:blipFill>
          <a:blip r:embed="rId5"/>
          <a:stretch>
            <a:fillRect/>
          </a:stretch>
        </p:blipFill>
        <p:spPr>
          <a:xfrm>
            <a:off x="1318660" y="4308475"/>
            <a:ext cx="2839253" cy="2370232"/>
          </a:xfrm>
          <a:prstGeom prst="rect">
            <a:avLst/>
          </a:prstGeom>
        </p:spPr>
      </p:pic>
      <p:sp>
        <p:nvSpPr>
          <p:cNvPr id="10" name="TextBox 9">
            <a:extLst>
              <a:ext uri="{FF2B5EF4-FFF2-40B4-BE49-F238E27FC236}">
                <a16:creationId xmlns:a16="http://schemas.microsoft.com/office/drawing/2014/main" id="{A33965DF-7BDF-7EBD-2E15-529010192681}"/>
              </a:ext>
            </a:extLst>
          </p:cNvPr>
          <p:cNvSpPr txBox="1"/>
          <p:nvPr/>
        </p:nvSpPr>
        <p:spPr>
          <a:xfrm>
            <a:off x="1318660" y="3701038"/>
            <a:ext cx="3391133" cy="646331"/>
          </a:xfrm>
          <a:prstGeom prst="rect">
            <a:avLst/>
          </a:prstGeom>
          <a:noFill/>
        </p:spPr>
        <p:txBody>
          <a:bodyPr wrap="square" rtlCol="0">
            <a:spAutoFit/>
          </a:bodyPr>
          <a:lstStyle/>
          <a:p>
            <a:r>
              <a:rPr lang="en-US" dirty="0"/>
              <a:t>Link to </a:t>
            </a:r>
            <a:r>
              <a:rPr lang="en-US" dirty="0" err="1"/>
              <a:t>SensorThings</a:t>
            </a:r>
            <a:r>
              <a:rPr lang="en-US" dirty="0"/>
              <a:t> API endpoint for measured streamflow</a:t>
            </a:r>
          </a:p>
        </p:txBody>
      </p:sp>
      <p:sp>
        <p:nvSpPr>
          <p:cNvPr id="11" name="TextBox 10">
            <a:extLst>
              <a:ext uri="{FF2B5EF4-FFF2-40B4-BE49-F238E27FC236}">
                <a16:creationId xmlns:a16="http://schemas.microsoft.com/office/drawing/2014/main" id="{3B4C6042-E24B-F34A-FE98-746EB1DA3EEC}"/>
              </a:ext>
            </a:extLst>
          </p:cNvPr>
          <p:cNvSpPr txBox="1"/>
          <p:nvPr/>
        </p:nvSpPr>
        <p:spPr>
          <a:xfrm>
            <a:off x="6514698" y="3662144"/>
            <a:ext cx="5183188" cy="646331"/>
          </a:xfrm>
          <a:prstGeom prst="rect">
            <a:avLst/>
          </a:prstGeom>
          <a:noFill/>
        </p:spPr>
        <p:txBody>
          <a:bodyPr wrap="square" rtlCol="0">
            <a:spAutoFit/>
          </a:bodyPr>
          <a:lstStyle/>
          <a:p>
            <a:r>
              <a:rPr lang="en-US" dirty="0"/>
              <a:t>Link to </a:t>
            </a:r>
            <a:r>
              <a:rPr lang="en-US" dirty="0" err="1"/>
              <a:t>SensorThings</a:t>
            </a:r>
            <a:r>
              <a:rPr lang="en-US" dirty="0"/>
              <a:t> API endpoint for measured withdrawals/pumping/groundwater levels</a:t>
            </a:r>
          </a:p>
        </p:txBody>
      </p:sp>
      <p:cxnSp>
        <p:nvCxnSpPr>
          <p:cNvPr id="13" name="Straight Arrow Connector 12">
            <a:extLst>
              <a:ext uri="{FF2B5EF4-FFF2-40B4-BE49-F238E27FC236}">
                <a16:creationId xmlns:a16="http://schemas.microsoft.com/office/drawing/2014/main" id="{FEED7E86-ACB8-B3EA-7715-690CDF736D57}"/>
              </a:ext>
            </a:extLst>
          </p:cNvPr>
          <p:cNvCxnSpPr/>
          <p:nvPr/>
        </p:nvCxnSpPr>
        <p:spPr>
          <a:xfrm>
            <a:off x="4373217" y="5539409"/>
            <a:ext cx="1391479" cy="0"/>
          </a:xfrm>
          <a:prstGeom prst="straightConnector1">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952B394-C9B7-FE97-09F9-FFAA207CC1F4}"/>
              </a:ext>
            </a:extLst>
          </p:cNvPr>
          <p:cNvSpPr txBox="1"/>
          <p:nvPr/>
        </p:nvSpPr>
        <p:spPr>
          <a:xfrm>
            <a:off x="4210199" y="5031343"/>
            <a:ext cx="1717513" cy="369332"/>
          </a:xfrm>
          <a:prstGeom prst="rect">
            <a:avLst/>
          </a:prstGeom>
          <a:noFill/>
        </p:spPr>
        <p:txBody>
          <a:bodyPr wrap="square" rtlCol="0">
            <a:spAutoFit/>
          </a:bodyPr>
          <a:lstStyle/>
          <a:p>
            <a:r>
              <a:rPr lang="en-US" dirty="0">
                <a:solidFill>
                  <a:srgbClr val="FF0000"/>
                </a:solidFill>
              </a:rPr>
              <a:t>Need alignment</a:t>
            </a:r>
          </a:p>
        </p:txBody>
      </p:sp>
    </p:spTree>
    <p:extLst>
      <p:ext uri="{BB962C8B-B14F-4D97-AF65-F5344CB8AC3E}">
        <p14:creationId xmlns:p14="http://schemas.microsoft.com/office/powerpoint/2010/main" val="4027114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E16A61-4EE3-E3AD-8ED7-168B6BF80728}"/>
              </a:ext>
            </a:extLst>
          </p:cNvPr>
          <p:cNvSpPr txBox="1"/>
          <p:nvPr/>
        </p:nvSpPr>
        <p:spPr>
          <a:xfrm>
            <a:off x="616016" y="1424540"/>
            <a:ext cx="10736195" cy="3539430"/>
          </a:xfrm>
          <a:prstGeom prst="rect">
            <a:avLst/>
          </a:prstGeom>
          <a:noFill/>
        </p:spPr>
        <p:txBody>
          <a:bodyPr wrap="square" rtlCol="0">
            <a:spAutoFit/>
          </a:bodyPr>
          <a:lstStyle/>
          <a:p>
            <a:r>
              <a:rPr lang="en-US" sz="2800" b="1" dirty="0"/>
              <a:t>More participation in the system</a:t>
            </a:r>
          </a:p>
          <a:p>
            <a:pPr marL="285750" indent="-285750">
              <a:buFontTx/>
              <a:buChar char="-"/>
            </a:pPr>
            <a:r>
              <a:rPr lang="en-US" sz="2800" dirty="0"/>
              <a:t>USBR RISE</a:t>
            </a:r>
          </a:p>
          <a:p>
            <a:pPr marL="285750" indent="-285750">
              <a:buFontTx/>
              <a:buChar char="-"/>
            </a:pPr>
            <a:r>
              <a:rPr lang="en-US" sz="2800" dirty="0"/>
              <a:t>Water Quality Portal</a:t>
            </a:r>
          </a:p>
          <a:p>
            <a:pPr marL="285750" indent="-285750">
              <a:buFontTx/>
              <a:buChar char="-"/>
            </a:pPr>
            <a:r>
              <a:rPr lang="en-US" sz="2800" dirty="0"/>
              <a:t>Oak Ridge National Lab (hydropower data)</a:t>
            </a:r>
          </a:p>
          <a:p>
            <a:pPr marL="285750" indent="-285750">
              <a:buFontTx/>
              <a:buChar char="-"/>
            </a:pPr>
            <a:r>
              <a:rPr lang="en-US" sz="2800" dirty="0"/>
              <a:t>Texas Water Development Board</a:t>
            </a:r>
          </a:p>
          <a:p>
            <a:pPr marL="285750" indent="-285750">
              <a:buFontTx/>
              <a:buChar char="-"/>
            </a:pPr>
            <a:r>
              <a:rPr lang="en-US" sz="2800" dirty="0"/>
              <a:t>Others??</a:t>
            </a:r>
          </a:p>
          <a:p>
            <a:pPr marL="285750" indent="-285750">
              <a:buFontTx/>
              <a:buChar char="-"/>
            </a:pPr>
            <a:endParaRPr lang="en-US" sz="2800" dirty="0"/>
          </a:p>
          <a:p>
            <a:pPr marL="285750" indent="-285750">
              <a:buFontTx/>
              <a:buChar char="-"/>
            </a:pPr>
            <a:endParaRPr lang="en-US" sz="2800" dirty="0"/>
          </a:p>
        </p:txBody>
      </p:sp>
      <p:sp>
        <p:nvSpPr>
          <p:cNvPr id="5" name="Title 4">
            <a:extLst>
              <a:ext uri="{FF2B5EF4-FFF2-40B4-BE49-F238E27FC236}">
                <a16:creationId xmlns:a16="http://schemas.microsoft.com/office/drawing/2014/main" id="{B9E8E121-78A0-DE27-DFA8-A243DCFAA808}"/>
              </a:ext>
            </a:extLst>
          </p:cNvPr>
          <p:cNvSpPr txBox="1">
            <a:spLocks/>
          </p:cNvSpPr>
          <p:nvPr/>
        </p:nvSpPr>
        <p:spPr>
          <a:xfrm>
            <a:off x="839788"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Future work</a:t>
            </a:r>
          </a:p>
        </p:txBody>
      </p:sp>
    </p:spTree>
    <p:extLst>
      <p:ext uri="{BB962C8B-B14F-4D97-AF65-F5344CB8AC3E}">
        <p14:creationId xmlns:p14="http://schemas.microsoft.com/office/powerpoint/2010/main" val="770354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E16A61-4EE3-E3AD-8ED7-168B6BF80728}"/>
              </a:ext>
            </a:extLst>
          </p:cNvPr>
          <p:cNvSpPr txBox="1"/>
          <p:nvPr/>
        </p:nvSpPr>
        <p:spPr>
          <a:xfrm>
            <a:off x="402466" y="935314"/>
            <a:ext cx="11665364" cy="5693866"/>
          </a:xfrm>
          <a:prstGeom prst="rect">
            <a:avLst/>
          </a:prstGeom>
          <a:noFill/>
        </p:spPr>
        <p:txBody>
          <a:bodyPr wrap="square" rtlCol="0">
            <a:spAutoFit/>
          </a:bodyPr>
          <a:lstStyle/>
          <a:p>
            <a:pPr marL="285750" indent="-285750">
              <a:buFontTx/>
              <a:buChar char="-"/>
            </a:pPr>
            <a:r>
              <a:rPr lang="en-US" sz="2800" dirty="0"/>
              <a:t>Interoperable (</a:t>
            </a:r>
            <a:r>
              <a:rPr lang="en-US" sz="2800" dirty="0" err="1"/>
              <a:t>SensorThings</a:t>
            </a:r>
            <a:r>
              <a:rPr lang="en-US" sz="2800" dirty="0"/>
              <a:t>? OAF? EDR?) API endpoints for continuous and sample data from USGS, USEPA/ WQX, and New Mexico state agencies.</a:t>
            </a:r>
          </a:p>
          <a:p>
            <a:pPr marL="285750" indent="-285750">
              <a:buFontTx/>
              <a:buChar char="-"/>
            </a:pPr>
            <a:endParaRPr lang="en-US" sz="2800" dirty="0"/>
          </a:p>
          <a:p>
            <a:pPr marL="285750" indent="-285750">
              <a:buFontTx/>
              <a:buChar char="-"/>
            </a:pPr>
            <a:r>
              <a:rPr lang="en-US" sz="2800" dirty="0"/>
              <a:t>Best practices for WQ in STA, OAF, EDR that we can give to federal and state agencies</a:t>
            </a:r>
          </a:p>
          <a:p>
            <a:pPr marL="285750" indent="-285750">
              <a:buFontTx/>
              <a:buChar char="-"/>
            </a:pPr>
            <a:endParaRPr lang="en-US" sz="2800" dirty="0"/>
          </a:p>
          <a:p>
            <a:pPr marL="285750" indent="-285750">
              <a:buFontTx/>
              <a:buChar char="-"/>
            </a:pPr>
            <a:r>
              <a:rPr lang="en-US" sz="2800" dirty="0"/>
              <a:t>Specs for expressions of WQ station metadata including </a:t>
            </a:r>
            <a:r>
              <a:rPr lang="en-US" sz="2800" b="1" dirty="0"/>
              <a:t>location</a:t>
            </a:r>
            <a:r>
              <a:rPr lang="en-US" sz="2800" dirty="0"/>
              <a:t>, </a:t>
            </a:r>
            <a:r>
              <a:rPr lang="en-US" sz="2800" b="1" dirty="0"/>
              <a:t>organization</a:t>
            </a:r>
            <a:r>
              <a:rPr lang="en-US" sz="2800" dirty="0"/>
              <a:t>, </a:t>
            </a:r>
            <a:r>
              <a:rPr lang="en-US" sz="2800" b="1" dirty="0"/>
              <a:t>hydrologic location </a:t>
            </a:r>
            <a:r>
              <a:rPr lang="en-US" sz="2800" dirty="0"/>
              <a:t>(referencing </a:t>
            </a:r>
            <a:r>
              <a:rPr lang="en-US" sz="2800" dirty="0" err="1"/>
              <a:t>HY_Features</a:t>
            </a:r>
            <a:r>
              <a:rPr lang="en-US" sz="2800" dirty="0"/>
              <a:t>), </a:t>
            </a:r>
            <a:r>
              <a:rPr lang="en-US" sz="2800" b="1" dirty="0"/>
              <a:t>parameter</a:t>
            </a:r>
            <a:r>
              <a:rPr lang="en-US" sz="2800" dirty="0"/>
              <a:t>, and </a:t>
            </a:r>
            <a:r>
              <a:rPr lang="en-US" sz="2800" b="1" dirty="0"/>
              <a:t>period of record, </a:t>
            </a:r>
            <a:r>
              <a:rPr lang="en-US" sz="2800" b="1" dirty="0" err="1"/>
              <a:t>etc</a:t>
            </a:r>
            <a:r>
              <a:rPr lang="en-US" sz="2800" dirty="0"/>
              <a:t> available in </a:t>
            </a:r>
            <a:r>
              <a:rPr lang="en-US" sz="2800" b="1" dirty="0"/>
              <a:t>JSON-LD</a:t>
            </a:r>
            <a:r>
              <a:rPr lang="en-US" sz="2800" dirty="0"/>
              <a:t>, w/ implementation by USGS, EPA, + New Mexico agencies. (Implement with STA or OAF as data back end?)</a:t>
            </a:r>
          </a:p>
          <a:p>
            <a:pPr marL="285750" indent="-285750">
              <a:buFontTx/>
              <a:buChar char="-"/>
            </a:pPr>
            <a:endParaRPr lang="en-US" sz="2800" dirty="0"/>
          </a:p>
          <a:p>
            <a:pPr marL="285750" indent="-285750">
              <a:buFontTx/>
              <a:buChar char="-"/>
            </a:pPr>
            <a:r>
              <a:rPr lang="en-US" sz="2800" dirty="0"/>
              <a:t>Possible: tooling to express/proxy STA endpoints as EDR</a:t>
            </a:r>
          </a:p>
          <a:p>
            <a:pPr marL="285750" indent="-285750">
              <a:buFontTx/>
              <a:buChar char="-"/>
            </a:pPr>
            <a:endParaRPr lang="en-US" sz="2800" dirty="0"/>
          </a:p>
        </p:txBody>
      </p:sp>
      <p:sp>
        <p:nvSpPr>
          <p:cNvPr id="5" name="Title 4">
            <a:extLst>
              <a:ext uri="{FF2B5EF4-FFF2-40B4-BE49-F238E27FC236}">
                <a16:creationId xmlns:a16="http://schemas.microsoft.com/office/drawing/2014/main" id="{B9E8E121-78A0-DE27-DFA8-A243DCFAA808}"/>
              </a:ext>
            </a:extLst>
          </p:cNvPr>
          <p:cNvSpPr txBox="1">
            <a:spLocks/>
          </p:cNvSpPr>
          <p:nvPr/>
        </p:nvSpPr>
        <p:spPr>
          <a:xfrm>
            <a:off x="-21604" y="0"/>
            <a:ext cx="1307499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Ideal outputs from the WQIE for the Internet of Water</a:t>
            </a:r>
          </a:p>
        </p:txBody>
      </p:sp>
    </p:spTree>
    <p:extLst>
      <p:ext uri="{BB962C8B-B14F-4D97-AF65-F5344CB8AC3E}">
        <p14:creationId xmlns:p14="http://schemas.microsoft.com/office/powerpoint/2010/main" val="4278853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deb7e92cca_1_0"/>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47" name="Google Shape;247;gdeb7e92cca_1_0"/>
          <p:cNvSpPr txBox="1"/>
          <p:nvPr/>
        </p:nvSpPr>
        <p:spPr>
          <a:xfrm>
            <a:off x="4434426" y="278817"/>
            <a:ext cx="108288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5640"/>
              <a:buFont typeface="Arial"/>
              <a:buNone/>
            </a:pPr>
            <a:r>
              <a:rPr lang="en-US" sz="5640" b="0" i="0" u="none" strike="noStrike" cap="none" dirty="0">
                <a:solidFill>
                  <a:schemeClr val="dk2"/>
                </a:solidFill>
                <a:latin typeface="Calibri"/>
                <a:ea typeface="Calibri"/>
                <a:cs typeface="Calibri"/>
                <a:sym typeface="Calibri"/>
              </a:rPr>
              <a:t>Currently…</a:t>
            </a:r>
            <a:endParaRPr sz="1400" b="0" i="0" u="none" strike="noStrike" cap="none" dirty="0">
              <a:solidFill>
                <a:srgbClr val="000000"/>
              </a:solidFill>
              <a:latin typeface="Arial"/>
              <a:ea typeface="Arial"/>
              <a:cs typeface="Arial"/>
              <a:sym typeface="Arial"/>
            </a:endParaRPr>
          </a:p>
        </p:txBody>
      </p:sp>
      <p:sp>
        <p:nvSpPr>
          <p:cNvPr id="248" name="Google Shape;248;gdeb7e92cca_1_0"/>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49" name="Google Shape;249;gdeb7e92cca_1_0"/>
          <p:cNvPicPr preferRelativeResize="0"/>
          <p:nvPr/>
        </p:nvPicPr>
        <p:blipFill rotWithShape="1">
          <a:blip r:embed="rId3">
            <a:alphaModFix/>
          </a:blip>
          <a:srcRect/>
          <a:stretch/>
        </p:blipFill>
        <p:spPr>
          <a:xfrm>
            <a:off x="609602" y="342900"/>
            <a:ext cx="7421634" cy="6172200"/>
          </a:xfrm>
          <a:prstGeom prst="rect">
            <a:avLst/>
          </a:prstGeom>
          <a:noFill/>
          <a:ln>
            <a:noFill/>
          </a:ln>
        </p:spPr>
      </p:pic>
      <p:sp>
        <p:nvSpPr>
          <p:cNvPr id="250" name="Google Shape;250;gdeb7e92cca_1_0"/>
          <p:cNvSpPr txBox="1"/>
          <p:nvPr/>
        </p:nvSpPr>
        <p:spPr>
          <a:xfrm>
            <a:off x="8300627" y="1651584"/>
            <a:ext cx="3050100" cy="474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A mix of structured and unstructured data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USGS – administered systems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Dominated by state-wide views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Missing important topics and data providers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2"/>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deb7e92cca_1_107"/>
          <p:cNvSpPr txBox="1"/>
          <p:nvPr/>
        </p:nvSpPr>
        <p:spPr>
          <a:xfrm>
            <a:off x="1593450" y="819644"/>
            <a:ext cx="3144900" cy="300600"/>
          </a:xfrm>
          <a:prstGeom prst="rect">
            <a:avLst/>
          </a:prstGeom>
          <a:noFill/>
          <a:ln>
            <a:noFill/>
          </a:ln>
        </p:spPr>
        <p:txBody>
          <a:bodyPr spcFirstLastPara="1" wrap="square" lIns="109700" tIns="109700" rIns="109700" bIns="109700" anchor="t" anchorCtr="0">
            <a:noAutofit/>
          </a:bodyPr>
          <a:lstStyle/>
          <a:p>
            <a:pPr marL="0" marR="0" lvl="0" indent="0" algn="l" rtl="0">
              <a:lnSpc>
                <a:spcPct val="100000"/>
              </a:lnSpc>
              <a:spcBef>
                <a:spcPts val="0"/>
              </a:spcBef>
              <a:spcAft>
                <a:spcPts val="0"/>
              </a:spcAft>
              <a:buClr>
                <a:srgbClr val="000000"/>
              </a:buClr>
              <a:buSzPts val="2160"/>
              <a:buFont typeface="Arial"/>
              <a:buNone/>
            </a:pPr>
            <a:endParaRPr sz="2160" b="0" i="0" u="none" strike="noStrike" cap="none" dirty="0">
              <a:solidFill>
                <a:schemeClr val="dk1"/>
              </a:solidFill>
              <a:latin typeface="Calibri"/>
              <a:ea typeface="Calibri"/>
              <a:cs typeface="Calibri"/>
              <a:sym typeface="Calibri"/>
            </a:endParaRPr>
          </a:p>
        </p:txBody>
      </p:sp>
      <p:sp>
        <p:nvSpPr>
          <p:cNvPr id="256" name="Google Shape;256;gdeb7e92cca_1_107"/>
          <p:cNvSpPr txBox="1"/>
          <p:nvPr/>
        </p:nvSpPr>
        <p:spPr>
          <a:xfrm>
            <a:off x="8085124" y="113369"/>
            <a:ext cx="3699300" cy="1081800"/>
          </a:xfrm>
          <a:prstGeom prst="rect">
            <a:avLst/>
          </a:prstGeom>
          <a:noFill/>
          <a:ln>
            <a:noFill/>
          </a:ln>
        </p:spPr>
        <p:txBody>
          <a:bodyPr spcFirstLastPara="1" wrap="square" lIns="109700" tIns="109700" rIns="109700" bIns="109700" anchor="t" anchorCtr="0">
            <a:noAutofit/>
          </a:bodyPr>
          <a:lstStyle/>
          <a:p>
            <a:pPr marL="0" marR="0" lvl="0" indent="0" algn="ctr" rtl="0">
              <a:lnSpc>
                <a:spcPct val="100000"/>
              </a:lnSpc>
              <a:spcBef>
                <a:spcPts val="0"/>
              </a:spcBef>
              <a:spcAft>
                <a:spcPts val="0"/>
              </a:spcAft>
              <a:buClr>
                <a:srgbClr val="000000"/>
              </a:buClr>
              <a:buSzPts val="3359"/>
              <a:buFont typeface="Arial"/>
              <a:buNone/>
            </a:pPr>
            <a:r>
              <a:rPr lang="en-US" sz="3359" b="0" i="0" u="none" strike="noStrike" cap="none" dirty="0">
                <a:solidFill>
                  <a:schemeClr val="dk2"/>
                </a:solidFill>
                <a:latin typeface="Calibri"/>
                <a:ea typeface="Calibri"/>
                <a:cs typeface="Calibri"/>
                <a:sym typeface="Calibri"/>
              </a:rPr>
              <a:t>The Vision</a:t>
            </a:r>
            <a:endParaRPr sz="1400" b="0" i="0" u="none" strike="noStrike" cap="none" dirty="0">
              <a:solidFill>
                <a:srgbClr val="000000"/>
              </a:solidFill>
              <a:latin typeface="Arial"/>
              <a:ea typeface="Arial"/>
              <a:cs typeface="Arial"/>
              <a:sym typeface="Arial"/>
            </a:endParaRPr>
          </a:p>
        </p:txBody>
      </p:sp>
      <p:sp>
        <p:nvSpPr>
          <p:cNvPr id="257" name="Google Shape;257;gdeb7e92cca_1_107"/>
          <p:cNvSpPr txBox="1"/>
          <p:nvPr/>
        </p:nvSpPr>
        <p:spPr>
          <a:xfrm>
            <a:off x="3367268" y="2386458"/>
            <a:ext cx="4439400" cy="1865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Like Internet Search Engines! </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880"/>
              <a:buFont typeface="Arial"/>
              <a:buNone/>
            </a:pPr>
            <a:endParaRPr sz="2880" b="0" i="0" u="none" strike="noStrike" cap="none" dirty="0">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880"/>
              <a:buFont typeface="Arial"/>
              <a:buNone/>
            </a:pPr>
            <a:r>
              <a:rPr lang="en-US" sz="2880" b="0" i="0" u="none" strike="noStrike" cap="none" dirty="0">
                <a:solidFill>
                  <a:schemeClr val="lt1"/>
                </a:solidFill>
                <a:latin typeface="Calibri"/>
                <a:ea typeface="Calibri"/>
                <a:cs typeface="Calibri"/>
                <a:sym typeface="Calibri"/>
              </a:rPr>
              <a:t>Via </a:t>
            </a:r>
            <a:r>
              <a:rPr lang="en-US" sz="2880" b="0" i="0" u="sng" strike="noStrike" cap="none" dirty="0">
                <a:solidFill>
                  <a:schemeClr val="accent1"/>
                </a:solidFill>
                <a:latin typeface="Calibri"/>
                <a:ea typeface="Calibri"/>
                <a:cs typeface="Calibri"/>
                <a:sym typeface="Calibri"/>
              </a:rPr>
              <a:t>links</a:t>
            </a:r>
            <a:endParaRPr sz="1400" b="0" i="0" u="none" strike="noStrike" cap="none" dirty="0">
              <a:solidFill>
                <a:srgbClr val="000000"/>
              </a:solidFill>
              <a:latin typeface="Arial"/>
              <a:ea typeface="Arial"/>
              <a:cs typeface="Arial"/>
              <a:sym typeface="Arial"/>
            </a:endParaRPr>
          </a:p>
        </p:txBody>
      </p:sp>
      <p:pic>
        <p:nvPicPr>
          <p:cNvPr id="258" name="Google Shape;258;gdeb7e92cca_1_107"/>
          <p:cNvPicPr preferRelativeResize="0"/>
          <p:nvPr/>
        </p:nvPicPr>
        <p:blipFill rotWithShape="1">
          <a:blip r:embed="rId3">
            <a:alphaModFix/>
          </a:blip>
          <a:srcRect r="33028"/>
          <a:stretch/>
        </p:blipFill>
        <p:spPr>
          <a:xfrm>
            <a:off x="609602" y="310389"/>
            <a:ext cx="7348756" cy="4152139"/>
          </a:xfrm>
          <a:prstGeom prst="rect">
            <a:avLst/>
          </a:prstGeom>
          <a:noFill/>
          <a:ln>
            <a:noFill/>
          </a:ln>
        </p:spPr>
      </p:pic>
      <p:pic>
        <p:nvPicPr>
          <p:cNvPr id="259" name="Google Shape;259;gdeb7e92cca_1_107"/>
          <p:cNvPicPr preferRelativeResize="0"/>
          <p:nvPr/>
        </p:nvPicPr>
        <p:blipFill rotWithShape="1">
          <a:blip r:embed="rId4">
            <a:alphaModFix/>
          </a:blip>
          <a:srcRect r="33028"/>
          <a:stretch/>
        </p:blipFill>
        <p:spPr>
          <a:xfrm>
            <a:off x="609602" y="2804858"/>
            <a:ext cx="7348755" cy="6049234"/>
          </a:xfrm>
          <a:prstGeom prst="rect">
            <a:avLst/>
          </a:prstGeom>
          <a:noFill/>
          <a:ln>
            <a:noFill/>
          </a:ln>
        </p:spPr>
      </p:pic>
      <p:pic>
        <p:nvPicPr>
          <p:cNvPr id="260" name="Google Shape;260;gdeb7e92cca_1_107"/>
          <p:cNvPicPr preferRelativeResize="0"/>
          <p:nvPr/>
        </p:nvPicPr>
        <p:blipFill rotWithShape="1">
          <a:blip r:embed="rId3">
            <a:alphaModFix/>
          </a:blip>
          <a:srcRect t="24891" r="33028"/>
          <a:stretch/>
        </p:blipFill>
        <p:spPr>
          <a:xfrm>
            <a:off x="623285" y="889021"/>
            <a:ext cx="7348756" cy="3118612"/>
          </a:xfrm>
          <a:prstGeom prst="rect">
            <a:avLst/>
          </a:prstGeom>
          <a:noFill/>
          <a:ln>
            <a:noFill/>
          </a:ln>
        </p:spPr>
      </p:pic>
      <p:sp>
        <p:nvSpPr>
          <p:cNvPr id="261" name="Google Shape;261;gdeb7e92cca_1_107"/>
          <p:cNvSpPr/>
          <p:nvPr/>
        </p:nvSpPr>
        <p:spPr>
          <a:xfrm>
            <a:off x="2008250" y="1367394"/>
            <a:ext cx="1118100" cy="2358000"/>
          </a:xfrm>
          <a:prstGeom prst="rect">
            <a:avLst/>
          </a:prstGeom>
          <a:solidFill>
            <a:srgbClr val="8296B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1"/>
                </a:solidFill>
                <a:latin typeface="Calibri"/>
                <a:ea typeface="Calibri"/>
                <a:cs typeface="Calibri"/>
                <a:sym typeface="Calibri"/>
              </a:rPr>
              <a:t>Stream-flow</a:t>
            </a:r>
            <a:endParaRPr sz="1400" b="0" i="0" u="none" strike="noStrike" cap="none" dirty="0">
              <a:solidFill>
                <a:srgbClr val="000000"/>
              </a:solidFill>
              <a:latin typeface="Arial"/>
              <a:ea typeface="Arial"/>
              <a:cs typeface="Arial"/>
              <a:sym typeface="Arial"/>
            </a:endParaRPr>
          </a:p>
        </p:txBody>
      </p:sp>
      <p:sp>
        <p:nvSpPr>
          <p:cNvPr id="262" name="Google Shape;262;gdeb7e92cca_1_107"/>
          <p:cNvSpPr/>
          <p:nvPr/>
        </p:nvSpPr>
        <p:spPr>
          <a:xfrm>
            <a:off x="318543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err="1">
                <a:solidFill>
                  <a:schemeClr val="lt1"/>
                </a:solidFill>
                <a:latin typeface="Calibri"/>
                <a:ea typeface="Calibri"/>
                <a:cs typeface="Calibri"/>
                <a:sym typeface="Calibri"/>
              </a:rPr>
              <a:t>Precip</a:t>
            </a:r>
            <a:r>
              <a:rPr lang="en-US" sz="2160" b="0" i="0" u="none" strike="noStrike" cap="none">
                <a:solidFill>
                  <a:schemeClr val="lt1"/>
                </a:solidFill>
                <a:latin typeface="Calibri"/>
                <a:ea typeface="Calibri"/>
                <a:cs typeface="Calibri"/>
                <a:sym typeface="Calibri"/>
              </a:rPr>
              <a:t>- itation</a:t>
            </a:r>
            <a:endParaRPr sz="2160" b="0" i="0" u="none" strike="noStrike" cap="none">
              <a:solidFill>
                <a:schemeClr val="lt1"/>
              </a:solidFill>
              <a:latin typeface="Calibri"/>
              <a:ea typeface="Calibri"/>
              <a:cs typeface="Calibri"/>
              <a:sym typeface="Calibri"/>
            </a:endParaRPr>
          </a:p>
        </p:txBody>
      </p:sp>
      <p:sp>
        <p:nvSpPr>
          <p:cNvPr id="263" name="Google Shape;263;gdeb7e92cca_1_107"/>
          <p:cNvSpPr/>
          <p:nvPr/>
        </p:nvSpPr>
        <p:spPr>
          <a:xfrm>
            <a:off x="4362610"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Quality</a:t>
            </a:r>
            <a:endParaRPr sz="1400" b="0" i="0" u="none" strike="noStrike" cap="none">
              <a:solidFill>
                <a:srgbClr val="000000"/>
              </a:solidFill>
              <a:latin typeface="Arial"/>
              <a:ea typeface="Arial"/>
              <a:cs typeface="Arial"/>
              <a:sym typeface="Arial"/>
            </a:endParaRPr>
          </a:p>
        </p:txBody>
      </p:sp>
      <p:sp>
        <p:nvSpPr>
          <p:cNvPr id="264" name="Google Shape;264;gdeb7e92cca_1_107"/>
          <p:cNvSpPr/>
          <p:nvPr/>
        </p:nvSpPr>
        <p:spPr>
          <a:xfrm>
            <a:off x="5559289"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20"/>
              <a:buFont typeface="Arial"/>
              <a:buNone/>
            </a:pPr>
            <a:r>
              <a:rPr lang="en-US" sz="1920" b="0" i="0" u="none" strike="noStrike" cap="none">
                <a:solidFill>
                  <a:schemeClr val="lt1"/>
                </a:solidFill>
                <a:latin typeface="Calibri"/>
                <a:ea typeface="Calibri"/>
                <a:cs typeface="Calibri"/>
                <a:sym typeface="Calibri"/>
              </a:rPr>
              <a:t>Drinking Water Quality</a:t>
            </a:r>
            <a:endParaRPr sz="1400" b="0" i="0" u="none" strike="noStrike" cap="none">
              <a:solidFill>
                <a:srgbClr val="000000"/>
              </a:solidFill>
              <a:latin typeface="Arial"/>
              <a:ea typeface="Arial"/>
              <a:cs typeface="Arial"/>
              <a:sym typeface="Arial"/>
            </a:endParaRPr>
          </a:p>
        </p:txBody>
      </p:sp>
      <p:sp>
        <p:nvSpPr>
          <p:cNvPr id="265" name="Google Shape;265;gdeb7e92cca_1_107"/>
          <p:cNvSpPr/>
          <p:nvPr/>
        </p:nvSpPr>
        <p:spPr>
          <a:xfrm>
            <a:off x="6727988" y="1367394"/>
            <a:ext cx="1118100" cy="2358000"/>
          </a:xfrm>
          <a:prstGeom prst="rect">
            <a:avLst/>
          </a:prstGeom>
          <a:solidFill>
            <a:srgbClr val="ACB8CA"/>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a:solidFill>
                  <a:schemeClr val="lt1"/>
                </a:solidFill>
                <a:latin typeface="Calibri"/>
                <a:ea typeface="Calibri"/>
                <a:cs typeface="Calibri"/>
                <a:sym typeface="Calibri"/>
              </a:rPr>
              <a:t>Water Use</a:t>
            </a:r>
            <a:endParaRPr sz="1400" b="0" i="0" u="none" strike="noStrike" cap="none">
              <a:solidFill>
                <a:srgbClr val="000000"/>
              </a:solidFill>
              <a:latin typeface="Arial"/>
              <a:ea typeface="Arial"/>
              <a:cs typeface="Arial"/>
              <a:sym typeface="Arial"/>
            </a:endParaRPr>
          </a:p>
        </p:txBody>
      </p:sp>
      <p:sp>
        <p:nvSpPr>
          <p:cNvPr id="266" name="Google Shape;266;gdeb7e92cca_1_107"/>
          <p:cNvSpPr/>
          <p:nvPr/>
        </p:nvSpPr>
        <p:spPr>
          <a:xfrm>
            <a:off x="2008248" y="503969"/>
            <a:ext cx="5154900" cy="3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carrboro nc </a:t>
            </a:r>
            <a:endParaRPr sz="1400" b="0" i="0" u="none" strike="noStrike" cap="none">
              <a:solidFill>
                <a:srgbClr val="000000"/>
              </a:solidFill>
              <a:latin typeface="Arial"/>
              <a:ea typeface="Arial"/>
              <a:cs typeface="Arial"/>
              <a:sym typeface="Arial"/>
            </a:endParaRPr>
          </a:p>
        </p:txBody>
      </p:sp>
      <p:sp>
        <p:nvSpPr>
          <p:cNvPr id="267" name="Google Shape;267;gdeb7e92cca_1_107"/>
          <p:cNvSpPr/>
          <p:nvPr/>
        </p:nvSpPr>
        <p:spPr>
          <a:xfrm>
            <a:off x="1871837" y="998151"/>
            <a:ext cx="5934900" cy="2718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Water data relevant to Carrboro, NC, 27510. Morgan Creek Watershed </a:t>
            </a:r>
            <a:endParaRPr sz="1400" b="0" i="0" u="none" strike="noStrike" cap="none">
              <a:solidFill>
                <a:srgbClr val="000000"/>
              </a:solidFill>
              <a:latin typeface="Arial"/>
              <a:ea typeface="Arial"/>
              <a:cs typeface="Arial"/>
              <a:sym typeface="Arial"/>
            </a:endParaRPr>
          </a:p>
        </p:txBody>
      </p:sp>
      <p:sp>
        <p:nvSpPr>
          <p:cNvPr id="268" name="Google Shape;268;gdeb7e92cca_1_107"/>
          <p:cNvSpPr/>
          <p:nvPr/>
        </p:nvSpPr>
        <p:spPr>
          <a:xfrm>
            <a:off x="2160995" y="3881628"/>
            <a:ext cx="5154900" cy="2364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0" i="0" u="none" strike="noStrike" cap="none">
                <a:solidFill>
                  <a:schemeClr val="dk1"/>
                </a:solidFill>
                <a:latin typeface="Calibri"/>
                <a:ea typeface="Calibri"/>
                <a:cs typeface="Calibri"/>
                <a:sym typeface="Calibri"/>
              </a:rPr>
              <a:t>Streamflow near Carrboro NC</a:t>
            </a:r>
            <a:endParaRPr sz="1400" b="0" i="0" u="none" strike="noStrike" cap="none">
              <a:solidFill>
                <a:srgbClr val="000000"/>
              </a:solidFill>
              <a:latin typeface="Arial"/>
              <a:ea typeface="Arial"/>
              <a:cs typeface="Arial"/>
              <a:sym typeface="Arial"/>
            </a:endParaRPr>
          </a:p>
        </p:txBody>
      </p:sp>
      <p:sp>
        <p:nvSpPr>
          <p:cNvPr id="269" name="Google Shape;269;gdeb7e92cca_1_107"/>
          <p:cNvSpPr/>
          <p:nvPr/>
        </p:nvSpPr>
        <p:spPr>
          <a:xfrm>
            <a:off x="2202010" y="4102956"/>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USGS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Morgan Creek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Booker Creek</a:t>
            </a:r>
            <a:endParaRPr sz="1400" b="0" i="0" u="none" strike="noStrike" cap="none">
              <a:solidFill>
                <a:srgbClr val="000000"/>
              </a:solidFill>
              <a:latin typeface="Arial"/>
              <a:ea typeface="Arial"/>
              <a:cs typeface="Arial"/>
              <a:sym typeface="Arial"/>
            </a:endParaRPr>
          </a:p>
        </p:txBody>
      </p:sp>
      <p:sp>
        <p:nvSpPr>
          <p:cNvPr id="270" name="Google Shape;270;gdeb7e92cca_1_107"/>
          <p:cNvSpPr/>
          <p:nvPr/>
        </p:nvSpPr>
        <p:spPr>
          <a:xfrm>
            <a:off x="2202010" y="4872185"/>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NC Department of Emergency Mgmt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1234B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Station 45x</a:t>
            </a:r>
            <a:endParaRPr sz="1400" b="0" i="0" u="none" strike="noStrike" cap="none">
              <a:solidFill>
                <a:srgbClr val="000000"/>
              </a:solidFill>
              <a:latin typeface="Arial"/>
              <a:ea typeface="Arial"/>
              <a:cs typeface="Arial"/>
              <a:sym typeface="Arial"/>
            </a:endParaRPr>
          </a:p>
        </p:txBody>
      </p:sp>
      <p:sp>
        <p:nvSpPr>
          <p:cNvPr id="271" name="Google Shape;271;gdeb7e92cca_1_107"/>
          <p:cNvSpPr/>
          <p:nvPr/>
        </p:nvSpPr>
        <p:spPr>
          <a:xfrm>
            <a:off x="2202010" y="5660093"/>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Orange Water and Sewer Authority Gages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sp>
        <p:nvSpPr>
          <p:cNvPr id="272" name="Google Shape;272;gdeb7e92cca_1_107"/>
          <p:cNvSpPr txBox="1"/>
          <p:nvPr/>
        </p:nvSpPr>
        <p:spPr>
          <a:xfrm>
            <a:off x="8308919" y="1063449"/>
            <a:ext cx="3324600" cy="2826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160"/>
              <a:buFont typeface="Arial"/>
              <a:buNone/>
            </a:pPr>
            <a:r>
              <a:rPr lang="en-US" sz="2160" b="0" i="0" u="none" strike="noStrike" cap="none" dirty="0">
                <a:solidFill>
                  <a:schemeClr val="dk2"/>
                </a:solidFill>
                <a:latin typeface="Calibri"/>
                <a:ea typeface="Calibri"/>
                <a:cs typeface="Calibri"/>
                <a:sym typeface="Calibri"/>
              </a:rPr>
              <a:t>Data that is...</a:t>
            </a: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160"/>
              <a:buFont typeface="Arial"/>
              <a:buNone/>
            </a:pPr>
            <a:r>
              <a:rPr lang="en-US" sz="2160" b="1" i="0" u="none" strike="noStrike" cap="none" dirty="0">
                <a:solidFill>
                  <a:schemeClr val="dk2"/>
                </a:solidFill>
                <a:latin typeface="Calibri"/>
                <a:ea typeface="Calibri"/>
                <a:cs typeface="Calibri"/>
                <a:sym typeface="Calibri"/>
              </a:rPr>
              <a:t>DISCOVERABLE</a:t>
            </a:r>
            <a:endParaRPr sz="2160" b="1"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Spatially - indexed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Topically - organized</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Site-level granularity</a:t>
            </a:r>
            <a:endParaRPr sz="14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79"/>
              <a:buFont typeface="Arial"/>
              <a:buNone/>
            </a:pPr>
            <a:endParaRPr sz="1679" b="0" i="0" u="none" strike="noStrike" cap="none" dirty="0">
              <a:solidFill>
                <a:schemeClr val="dk2"/>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79"/>
              <a:buFont typeface="Arial"/>
              <a:buNone/>
            </a:pPr>
            <a:r>
              <a:rPr lang="en-US" sz="1679" b="0" i="0" u="none" strike="noStrike" cap="none" dirty="0">
                <a:solidFill>
                  <a:schemeClr val="dk2"/>
                </a:solidFill>
                <a:latin typeface="Calibri"/>
                <a:ea typeface="Calibri"/>
                <a:cs typeface="Calibri"/>
                <a:sym typeface="Calibri"/>
              </a:rPr>
              <a:t>No prior knowledge of water data providers required</a:t>
            </a:r>
            <a:endParaRPr sz="1400" b="0" i="0" u="none" strike="noStrike" cap="none" dirty="0">
              <a:solidFill>
                <a:srgbClr val="000000"/>
              </a:solidFill>
              <a:latin typeface="Arial"/>
              <a:ea typeface="Arial"/>
              <a:cs typeface="Arial"/>
              <a:sym typeface="Arial"/>
            </a:endParaRPr>
          </a:p>
        </p:txBody>
      </p:sp>
      <p:sp>
        <p:nvSpPr>
          <p:cNvPr id="273" name="Google Shape;273;gdeb7e92cca_1_107"/>
          <p:cNvSpPr/>
          <p:nvPr/>
        </p:nvSpPr>
        <p:spPr>
          <a:xfrm>
            <a:off x="7888224" y="1289960"/>
            <a:ext cx="97500" cy="2514300"/>
          </a:xfrm>
          <a:prstGeom prst="ellipse">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gdeb7e92cca_1_107"/>
          <p:cNvSpPr/>
          <p:nvPr/>
        </p:nvSpPr>
        <p:spPr>
          <a:xfrm>
            <a:off x="2202010" y="6524064"/>
            <a:ext cx="5643900" cy="865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320"/>
              <a:buFont typeface="Arial"/>
              <a:buNone/>
            </a:pPr>
            <a:r>
              <a:rPr lang="en-US" sz="1320" b="1" i="0" u="none" strike="noStrike" cap="none">
                <a:solidFill>
                  <a:schemeClr val="dk1"/>
                </a:solidFill>
                <a:latin typeface="Calibri"/>
                <a:ea typeface="Calibri"/>
                <a:cs typeface="Calibri"/>
                <a:sym typeface="Calibri"/>
              </a:rPr>
              <a:t>Haw River Keeper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20"/>
              <a:buFont typeface="Arial"/>
              <a:buNone/>
            </a:pPr>
            <a:r>
              <a:rPr lang="en-US" sz="1320" b="0" i="0" u="sng" strike="noStrike" cap="none">
                <a:solidFill>
                  <a:srgbClr val="0070C0"/>
                </a:solidFill>
                <a:latin typeface="Calibri"/>
                <a:ea typeface="Calibri"/>
                <a:cs typeface="Calibri"/>
                <a:sym typeface="Calibri"/>
              </a:rPr>
              <a:t>OWASA University Lake </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126E3CA7-6458-344D-9972-9BDA1FAAE2BE}"/>
              </a:ext>
            </a:extLst>
          </p:cNvPr>
          <p:cNvPicPr>
            <a:picLocks noChangeAspect="1"/>
          </p:cNvPicPr>
          <p:nvPr/>
        </p:nvPicPr>
        <p:blipFill>
          <a:blip r:embed="rId5"/>
          <a:stretch>
            <a:fillRect/>
          </a:stretch>
        </p:blipFill>
        <p:spPr>
          <a:xfrm>
            <a:off x="6122918" y="4182771"/>
            <a:ext cx="1274189" cy="656935"/>
          </a:xfrm>
          <a:prstGeom prst="rect">
            <a:avLst/>
          </a:prstGeom>
        </p:spPr>
      </p:pic>
      <p:pic>
        <p:nvPicPr>
          <p:cNvPr id="3" name="Picture 2">
            <a:extLst>
              <a:ext uri="{FF2B5EF4-FFF2-40B4-BE49-F238E27FC236}">
                <a16:creationId xmlns:a16="http://schemas.microsoft.com/office/drawing/2014/main" id="{C6B5C72E-8AE4-EC4A-BC59-6892DF673C22}"/>
              </a:ext>
            </a:extLst>
          </p:cNvPr>
          <p:cNvPicPr>
            <a:picLocks noChangeAspect="1"/>
          </p:cNvPicPr>
          <p:nvPr/>
        </p:nvPicPr>
        <p:blipFill>
          <a:blip r:embed="rId6"/>
          <a:stretch>
            <a:fillRect/>
          </a:stretch>
        </p:blipFill>
        <p:spPr>
          <a:xfrm>
            <a:off x="6127075" y="5000635"/>
            <a:ext cx="1130926" cy="583073"/>
          </a:xfrm>
          <a:prstGeom prst="rect">
            <a:avLst/>
          </a:prstGeom>
        </p:spPr>
      </p:pic>
      <p:pic>
        <p:nvPicPr>
          <p:cNvPr id="4" name="Picture 3">
            <a:extLst>
              <a:ext uri="{FF2B5EF4-FFF2-40B4-BE49-F238E27FC236}">
                <a16:creationId xmlns:a16="http://schemas.microsoft.com/office/drawing/2014/main" id="{6C8DF982-367D-624D-8451-59B2C7209449}"/>
              </a:ext>
            </a:extLst>
          </p:cNvPr>
          <p:cNvPicPr>
            <a:picLocks noChangeAspect="1"/>
          </p:cNvPicPr>
          <p:nvPr/>
        </p:nvPicPr>
        <p:blipFill>
          <a:blip r:embed="rId7"/>
          <a:stretch>
            <a:fillRect/>
          </a:stretch>
        </p:blipFill>
        <p:spPr>
          <a:xfrm>
            <a:off x="8140195" y="4182771"/>
            <a:ext cx="3762173" cy="2617736"/>
          </a:xfrm>
          <a:prstGeom prst="rect">
            <a:avLst/>
          </a:prstGeom>
        </p:spPr>
      </p:pic>
      <p:pic>
        <p:nvPicPr>
          <p:cNvPr id="5" name="Picture 4">
            <a:extLst>
              <a:ext uri="{FF2B5EF4-FFF2-40B4-BE49-F238E27FC236}">
                <a16:creationId xmlns:a16="http://schemas.microsoft.com/office/drawing/2014/main" id="{7F4AF93F-CFC4-9C41-8D2D-0B1FF94C2043}"/>
              </a:ext>
            </a:extLst>
          </p:cNvPr>
          <p:cNvPicPr>
            <a:picLocks noChangeAspect="1"/>
          </p:cNvPicPr>
          <p:nvPr/>
        </p:nvPicPr>
        <p:blipFill>
          <a:blip r:embed="rId8"/>
          <a:stretch>
            <a:fillRect/>
          </a:stretch>
        </p:blipFill>
        <p:spPr>
          <a:xfrm>
            <a:off x="6079450" y="5774037"/>
            <a:ext cx="1226176" cy="600576"/>
          </a:xfrm>
          <a:prstGeom prst="rect">
            <a:avLst/>
          </a:prstGeom>
        </p:spPr>
      </p:pic>
      <p:sp>
        <p:nvSpPr>
          <p:cNvPr id="6" name="Rectangle 5">
            <a:extLst>
              <a:ext uri="{FF2B5EF4-FFF2-40B4-BE49-F238E27FC236}">
                <a16:creationId xmlns:a16="http://schemas.microsoft.com/office/drawing/2014/main" id="{85D4DF95-22BD-B49C-279A-E01447F1DBC7}"/>
              </a:ext>
            </a:extLst>
          </p:cNvPr>
          <p:cNvSpPr/>
          <p:nvPr/>
        </p:nvSpPr>
        <p:spPr>
          <a:xfrm>
            <a:off x="288099" y="113369"/>
            <a:ext cx="1305351" cy="884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BFD2-5897-58D5-746B-E5045F87AECC}"/>
              </a:ext>
            </a:extLst>
          </p:cNvPr>
          <p:cNvSpPr>
            <a:spLocks noGrp="1"/>
          </p:cNvSpPr>
          <p:nvPr>
            <p:ph type="title"/>
          </p:nvPr>
        </p:nvSpPr>
        <p:spPr>
          <a:xfrm>
            <a:off x="665018" y="-222239"/>
            <a:ext cx="10515600" cy="1325563"/>
          </a:xfrm>
        </p:spPr>
        <p:txBody>
          <a:bodyPr/>
          <a:lstStyle/>
          <a:p>
            <a:r>
              <a:rPr lang="en-US">
                <a:cs typeface="Calibri Light"/>
              </a:rPr>
              <a:t>Workflow Vision (Development by </a:t>
            </a:r>
            <a:r>
              <a:rPr lang="en-US" err="1">
                <a:cs typeface="Calibri Light"/>
              </a:rPr>
              <a:t>WaDE</a:t>
            </a:r>
            <a:r>
              <a:rPr lang="en-US">
                <a:cs typeface="Calibri Light"/>
              </a:rPr>
              <a:t>)</a:t>
            </a:r>
            <a:endParaRPr lang="en-US"/>
          </a:p>
        </p:txBody>
      </p:sp>
      <p:pic>
        <p:nvPicPr>
          <p:cNvPr id="15" name="Picture 10" descr="Western State Water Resource Agency Use of Cloud Computing Technology &amp;  Platforms | Western States Water Council">
            <a:extLst>
              <a:ext uri="{FF2B5EF4-FFF2-40B4-BE49-F238E27FC236}">
                <a16:creationId xmlns:a16="http://schemas.microsoft.com/office/drawing/2014/main" id="{20AF6F0E-377B-C140-9801-96F288EDF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655" y="1759505"/>
            <a:ext cx="1146981" cy="1669495"/>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Database with solid fill">
            <a:extLst>
              <a:ext uri="{FF2B5EF4-FFF2-40B4-BE49-F238E27FC236}">
                <a16:creationId xmlns:a16="http://schemas.microsoft.com/office/drawing/2014/main" id="{5FA3D0CD-ED1E-8144-B523-6192B6B026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945" y="3627981"/>
            <a:ext cx="914400" cy="914400"/>
          </a:xfrm>
          <a:prstGeom prst="rect">
            <a:avLst/>
          </a:prstGeom>
        </p:spPr>
      </p:pic>
      <p:sp>
        <p:nvSpPr>
          <p:cNvPr id="3" name="TextBox 2">
            <a:extLst>
              <a:ext uri="{FF2B5EF4-FFF2-40B4-BE49-F238E27FC236}">
                <a16:creationId xmlns:a16="http://schemas.microsoft.com/office/drawing/2014/main" id="{970A515C-031E-8446-B4B8-BAE3D0DC985E}"/>
              </a:ext>
            </a:extLst>
          </p:cNvPr>
          <p:cNvSpPr txBox="1"/>
          <p:nvPr/>
        </p:nvSpPr>
        <p:spPr>
          <a:xfrm>
            <a:off x="665018" y="4542381"/>
            <a:ext cx="1653976" cy="923330"/>
          </a:xfrm>
          <a:prstGeom prst="rect">
            <a:avLst/>
          </a:prstGeom>
          <a:noFill/>
        </p:spPr>
        <p:txBody>
          <a:bodyPr wrap="square" rtlCol="0">
            <a:spAutoFit/>
          </a:bodyPr>
          <a:lstStyle/>
          <a:p>
            <a:r>
              <a:rPr lang="en-US"/>
              <a:t>Water diversions time series data</a:t>
            </a:r>
          </a:p>
        </p:txBody>
      </p:sp>
      <p:pic>
        <p:nvPicPr>
          <p:cNvPr id="17" name="Picture 16">
            <a:extLst>
              <a:ext uri="{FF2B5EF4-FFF2-40B4-BE49-F238E27FC236}">
                <a16:creationId xmlns:a16="http://schemas.microsoft.com/office/drawing/2014/main" id="{F4F508C3-EF8C-6849-A37B-B7140D4622FF}"/>
              </a:ext>
            </a:extLst>
          </p:cNvPr>
          <p:cNvPicPr>
            <a:picLocks noChangeAspect="1"/>
          </p:cNvPicPr>
          <p:nvPr/>
        </p:nvPicPr>
        <p:blipFill rotWithShape="1">
          <a:blip r:embed="rId5"/>
          <a:srcRect l="32938" t="7615"/>
          <a:stretch/>
        </p:blipFill>
        <p:spPr>
          <a:xfrm>
            <a:off x="3255931" y="2118838"/>
            <a:ext cx="6171186" cy="4586653"/>
          </a:xfrm>
          <a:prstGeom prst="rect">
            <a:avLst/>
          </a:prstGeom>
        </p:spPr>
      </p:pic>
      <p:sp>
        <p:nvSpPr>
          <p:cNvPr id="4" name="TextBox 3">
            <a:extLst>
              <a:ext uri="{FF2B5EF4-FFF2-40B4-BE49-F238E27FC236}">
                <a16:creationId xmlns:a16="http://schemas.microsoft.com/office/drawing/2014/main" id="{8D306D30-1EB2-8445-99B8-23F6DD84E7D8}"/>
              </a:ext>
            </a:extLst>
          </p:cNvPr>
          <p:cNvSpPr txBox="1"/>
          <p:nvPr/>
        </p:nvSpPr>
        <p:spPr>
          <a:xfrm>
            <a:off x="4524866" y="1633915"/>
            <a:ext cx="3459637" cy="523220"/>
          </a:xfrm>
          <a:prstGeom prst="rect">
            <a:avLst/>
          </a:prstGeom>
          <a:noFill/>
        </p:spPr>
        <p:txBody>
          <a:bodyPr wrap="square" rtlCol="0">
            <a:spAutoFit/>
          </a:bodyPr>
          <a:lstStyle/>
          <a:p>
            <a:r>
              <a:rPr lang="en-US" sz="2800"/>
              <a:t>Dashboard</a:t>
            </a:r>
          </a:p>
        </p:txBody>
      </p:sp>
      <p:sp>
        <p:nvSpPr>
          <p:cNvPr id="5" name="TextBox 4">
            <a:extLst>
              <a:ext uri="{FF2B5EF4-FFF2-40B4-BE49-F238E27FC236}">
                <a16:creationId xmlns:a16="http://schemas.microsoft.com/office/drawing/2014/main" id="{ECC1F72D-02F7-302F-E155-D6DDD33A46DE}"/>
              </a:ext>
            </a:extLst>
          </p:cNvPr>
          <p:cNvSpPr txBox="1"/>
          <p:nvPr/>
        </p:nvSpPr>
        <p:spPr>
          <a:xfrm>
            <a:off x="2111604" y="691510"/>
            <a:ext cx="8116478" cy="1477328"/>
          </a:xfrm>
          <a:prstGeom prst="rect">
            <a:avLst/>
          </a:prstGeom>
          <a:noFill/>
        </p:spPr>
        <p:txBody>
          <a:bodyPr wrap="square" rtlCol="0">
            <a:spAutoFit/>
          </a:bodyPr>
          <a:lstStyle/>
          <a:p>
            <a:r>
              <a:rPr lang="en-US" dirty="0"/>
              <a:t>I want </a:t>
            </a:r>
            <a:r>
              <a:rPr lang="en-US" b="1" dirty="0"/>
              <a:t>all</a:t>
            </a:r>
            <a:r>
              <a:rPr lang="en-US" dirty="0"/>
              <a:t> real-time, historical, and model/forecast data from hydrologically relevant in the </a:t>
            </a:r>
            <a:r>
              <a:rPr lang="en-US" b="1" dirty="0"/>
              <a:t>past 30 days </a:t>
            </a:r>
            <a:r>
              <a:rPr lang="en-US" dirty="0"/>
              <a:t>regarding:</a:t>
            </a:r>
          </a:p>
          <a:p>
            <a:pPr marL="285750" indent="-285750">
              <a:buFont typeface="Arial" panose="020B0604020202020204" pitchFamily="34" charset="0"/>
              <a:buChar char="•"/>
            </a:pPr>
            <a:r>
              <a:rPr lang="en-US" dirty="0"/>
              <a:t>Quantity</a:t>
            </a:r>
          </a:p>
          <a:p>
            <a:pPr marL="285750" indent="-285750">
              <a:buFont typeface="Arial" panose="020B0604020202020204" pitchFamily="34" charset="0"/>
              <a:buChar char="•"/>
            </a:pPr>
            <a:r>
              <a:rPr lang="en-US" dirty="0"/>
              <a:t>Quality </a:t>
            </a:r>
          </a:p>
          <a:p>
            <a:pPr marL="285750" indent="-285750">
              <a:buFont typeface="Arial" panose="020B0604020202020204" pitchFamily="34" charset="0"/>
              <a:buChar char="•"/>
            </a:pPr>
            <a:r>
              <a:rPr lang="en-US" dirty="0"/>
              <a:t>Use</a:t>
            </a:r>
          </a:p>
        </p:txBody>
      </p:sp>
    </p:spTree>
    <p:extLst>
      <p:ext uri="{BB962C8B-B14F-4D97-AF65-F5344CB8AC3E}">
        <p14:creationId xmlns:p14="http://schemas.microsoft.com/office/powerpoint/2010/main" val="2426558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BFD2-5897-58D5-746B-E5045F87AECC}"/>
              </a:ext>
            </a:extLst>
          </p:cNvPr>
          <p:cNvSpPr>
            <a:spLocks noGrp="1"/>
          </p:cNvSpPr>
          <p:nvPr>
            <p:ph type="title"/>
          </p:nvPr>
        </p:nvSpPr>
        <p:spPr>
          <a:xfrm>
            <a:off x="665018" y="-222239"/>
            <a:ext cx="10515600" cy="1325563"/>
          </a:xfrm>
        </p:spPr>
        <p:txBody>
          <a:bodyPr/>
          <a:lstStyle/>
          <a:p>
            <a:r>
              <a:rPr lang="en-US">
                <a:cs typeface="Calibri Light"/>
              </a:rPr>
              <a:t>Workflow Vision (Development by </a:t>
            </a:r>
            <a:r>
              <a:rPr lang="en-US" err="1">
                <a:cs typeface="Calibri Light"/>
              </a:rPr>
              <a:t>WaDE</a:t>
            </a:r>
            <a:r>
              <a:rPr lang="en-US">
                <a:cs typeface="Calibri Light"/>
              </a:rPr>
              <a:t>)</a:t>
            </a:r>
            <a:endParaRPr lang="en-US"/>
          </a:p>
        </p:txBody>
      </p:sp>
      <p:pic>
        <p:nvPicPr>
          <p:cNvPr id="15" name="Picture 10" descr="Western State Water Resource Agency Use of Cloud Computing Technology &amp;  Platforms | Western States Water Council">
            <a:extLst>
              <a:ext uri="{FF2B5EF4-FFF2-40B4-BE49-F238E27FC236}">
                <a16:creationId xmlns:a16="http://schemas.microsoft.com/office/drawing/2014/main" id="{20AF6F0E-377B-C140-9801-96F288EDF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5" y="1759505"/>
            <a:ext cx="1146981" cy="1669495"/>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Database with solid fill">
            <a:extLst>
              <a:ext uri="{FF2B5EF4-FFF2-40B4-BE49-F238E27FC236}">
                <a16:creationId xmlns:a16="http://schemas.microsoft.com/office/drawing/2014/main" id="{5FA3D0CD-ED1E-8144-B523-6192B6B026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945" y="3627981"/>
            <a:ext cx="914400" cy="914400"/>
          </a:xfrm>
          <a:prstGeom prst="rect">
            <a:avLst/>
          </a:prstGeom>
        </p:spPr>
      </p:pic>
      <p:sp>
        <p:nvSpPr>
          <p:cNvPr id="3" name="TextBox 2">
            <a:extLst>
              <a:ext uri="{FF2B5EF4-FFF2-40B4-BE49-F238E27FC236}">
                <a16:creationId xmlns:a16="http://schemas.microsoft.com/office/drawing/2014/main" id="{970A515C-031E-8446-B4B8-BAE3D0DC985E}"/>
              </a:ext>
            </a:extLst>
          </p:cNvPr>
          <p:cNvSpPr txBox="1"/>
          <p:nvPr/>
        </p:nvSpPr>
        <p:spPr>
          <a:xfrm>
            <a:off x="665018" y="4542381"/>
            <a:ext cx="1653976" cy="923330"/>
          </a:xfrm>
          <a:prstGeom prst="rect">
            <a:avLst/>
          </a:prstGeom>
          <a:noFill/>
        </p:spPr>
        <p:txBody>
          <a:bodyPr wrap="square" rtlCol="0">
            <a:spAutoFit/>
          </a:bodyPr>
          <a:lstStyle/>
          <a:p>
            <a:r>
              <a:rPr lang="en-US"/>
              <a:t>Water diversions time series data</a:t>
            </a:r>
          </a:p>
        </p:txBody>
      </p:sp>
      <p:pic>
        <p:nvPicPr>
          <p:cNvPr id="6" name="Picture 5">
            <a:extLst>
              <a:ext uri="{FF2B5EF4-FFF2-40B4-BE49-F238E27FC236}">
                <a16:creationId xmlns:a16="http://schemas.microsoft.com/office/drawing/2014/main" id="{EAC2E783-720C-504F-9820-62C50314CE68}"/>
              </a:ext>
            </a:extLst>
          </p:cNvPr>
          <p:cNvPicPr>
            <a:picLocks noChangeAspect="1"/>
          </p:cNvPicPr>
          <p:nvPr/>
        </p:nvPicPr>
        <p:blipFill rotWithShape="1">
          <a:blip r:embed="rId6"/>
          <a:srcRect l="33539" t="8045"/>
          <a:stretch/>
        </p:blipFill>
        <p:spPr>
          <a:xfrm>
            <a:off x="3003503" y="2126883"/>
            <a:ext cx="6184994" cy="4616905"/>
          </a:xfrm>
          <a:prstGeom prst="rect">
            <a:avLst/>
          </a:prstGeom>
        </p:spPr>
      </p:pic>
      <p:sp>
        <p:nvSpPr>
          <p:cNvPr id="7" name="Oval 6">
            <a:extLst>
              <a:ext uri="{FF2B5EF4-FFF2-40B4-BE49-F238E27FC236}">
                <a16:creationId xmlns:a16="http://schemas.microsoft.com/office/drawing/2014/main" id="{8A4F0060-FCC4-A146-8869-3FC769BC0911}"/>
              </a:ext>
            </a:extLst>
          </p:cNvPr>
          <p:cNvSpPr/>
          <p:nvPr/>
        </p:nvSpPr>
        <p:spPr>
          <a:xfrm>
            <a:off x="10049165" y="559207"/>
            <a:ext cx="1477817" cy="1408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Network Linked Data Index</a:t>
            </a:r>
            <a:endParaRPr lang="en-US"/>
          </a:p>
        </p:txBody>
      </p:sp>
      <p:sp>
        <p:nvSpPr>
          <p:cNvPr id="4" name="TextBox 3">
            <a:extLst>
              <a:ext uri="{FF2B5EF4-FFF2-40B4-BE49-F238E27FC236}">
                <a16:creationId xmlns:a16="http://schemas.microsoft.com/office/drawing/2014/main" id="{958BAAB8-E292-1B45-8A70-1E81F9FDA838}"/>
              </a:ext>
            </a:extLst>
          </p:cNvPr>
          <p:cNvSpPr txBox="1"/>
          <p:nvPr/>
        </p:nvSpPr>
        <p:spPr>
          <a:xfrm>
            <a:off x="3003503" y="6014301"/>
            <a:ext cx="2564091" cy="646331"/>
          </a:xfrm>
          <a:prstGeom prst="rect">
            <a:avLst/>
          </a:prstGeom>
          <a:solidFill>
            <a:schemeClr val="bg2"/>
          </a:solidFill>
        </p:spPr>
        <p:txBody>
          <a:bodyPr wrap="square" rtlCol="0">
            <a:spAutoFit/>
          </a:bodyPr>
          <a:lstStyle/>
          <a:p>
            <a:r>
              <a:rPr lang="en-US">
                <a:solidFill>
                  <a:srgbClr val="C00000"/>
                </a:solidFill>
              </a:rPr>
              <a:t>*Diversion Sites</a:t>
            </a:r>
          </a:p>
          <a:p>
            <a:r>
              <a:rPr lang="en-US">
                <a:solidFill>
                  <a:schemeClr val="accent6">
                    <a:lumMod val="75000"/>
                  </a:schemeClr>
                </a:solidFill>
              </a:rPr>
              <a:t>*Monitoring Locations</a:t>
            </a:r>
          </a:p>
        </p:txBody>
      </p:sp>
      <p:cxnSp>
        <p:nvCxnSpPr>
          <p:cNvPr id="9" name="Straight Arrow Connector 8">
            <a:extLst>
              <a:ext uri="{FF2B5EF4-FFF2-40B4-BE49-F238E27FC236}">
                <a16:creationId xmlns:a16="http://schemas.microsoft.com/office/drawing/2014/main" id="{FD87BEE2-DFB7-1846-9436-1BDD83DB5F02}"/>
              </a:ext>
            </a:extLst>
          </p:cNvPr>
          <p:cNvCxnSpPr/>
          <p:nvPr/>
        </p:nvCxnSpPr>
        <p:spPr>
          <a:xfrm flipV="1">
            <a:off x="9188497" y="1564849"/>
            <a:ext cx="860668" cy="56203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356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BFD2-5897-58D5-746B-E5045F87AECC}"/>
              </a:ext>
            </a:extLst>
          </p:cNvPr>
          <p:cNvSpPr>
            <a:spLocks noGrp="1"/>
          </p:cNvSpPr>
          <p:nvPr>
            <p:ph type="title"/>
          </p:nvPr>
        </p:nvSpPr>
        <p:spPr>
          <a:xfrm>
            <a:off x="665018" y="-222239"/>
            <a:ext cx="10515600" cy="1325563"/>
          </a:xfrm>
        </p:spPr>
        <p:txBody>
          <a:bodyPr/>
          <a:lstStyle/>
          <a:p>
            <a:r>
              <a:rPr lang="en-US">
                <a:cs typeface="Calibri Light"/>
              </a:rPr>
              <a:t>Workflow Vision (Development by </a:t>
            </a:r>
            <a:r>
              <a:rPr lang="en-US" err="1">
                <a:cs typeface="Calibri Light"/>
              </a:rPr>
              <a:t>WaDE</a:t>
            </a:r>
            <a:r>
              <a:rPr lang="en-US">
                <a:cs typeface="Calibri Light"/>
              </a:rPr>
              <a:t>)</a:t>
            </a:r>
            <a:endParaRPr lang="en-US"/>
          </a:p>
        </p:txBody>
      </p:sp>
      <p:pic>
        <p:nvPicPr>
          <p:cNvPr id="15" name="Picture 10" descr="Western State Water Resource Agency Use of Cloud Computing Technology &amp;  Platforms | Western States Water Council">
            <a:extLst>
              <a:ext uri="{FF2B5EF4-FFF2-40B4-BE49-F238E27FC236}">
                <a16:creationId xmlns:a16="http://schemas.microsoft.com/office/drawing/2014/main" id="{20AF6F0E-377B-C140-9801-96F288EDF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5" y="1759505"/>
            <a:ext cx="1146981" cy="1669495"/>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Database with solid fill">
            <a:extLst>
              <a:ext uri="{FF2B5EF4-FFF2-40B4-BE49-F238E27FC236}">
                <a16:creationId xmlns:a16="http://schemas.microsoft.com/office/drawing/2014/main" id="{5FA3D0CD-ED1E-8144-B523-6192B6B026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945" y="3627981"/>
            <a:ext cx="914400" cy="914400"/>
          </a:xfrm>
          <a:prstGeom prst="rect">
            <a:avLst/>
          </a:prstGeom>
        </p:spPr>
      </p:pic>
      <p:sp>
        <p:nvSpPr>
          <p:cNvPr id="3" name="TextBox 2">
            <a:extLst>
              <a:ext uri="{FF2B5EF4-FFF2-40B4-BE49-F238E27FC236}">
                <a16:creationId xmlns:a16="http://schemas.microsoft.com/office/drawing/2014/main" id="{970A515C-031E-8446-B4B8-BAE3D0DC985E}"/>
              </a:ext>
            </a:extLst>
          </p:cNvPr>
          <p:cNvSpPr txBox="1"/>
          <p:nvPr/>
        </p:nvSpPr>
        <p:spPr>
          <a:xfrm>
            <a:off x="665018" y="4542381"/>
            <a:ext cx="1653976" cy="923330"/>
          </a:xfrm>
          <a:prstGeom prst="rect">
            <a:avLst/>
          </a:prstGeom>
          <a:noFill/>
        </p:spPr>
        <p:txBody>
          <a:bodyPr wrap="square" rtlCol="0">
            <a:spAutoFit/>
          </a:bodyPr>
          <a:lstStyle/>
          <a:p>
            <a:r>
              <a:rPr lang="en-US"/>
              <a:t>Water diversions time series data</a:t>
            </a:r>
          </a:p>
        </p:txBody>
      </p:sp>
      <p:pic>
        <p:nvPicPr>
          <p:cNvPr id="6" name="Picture 5">
            <a:extLst>
              <a:ext uri="{FF2B5EF4-FFF2-40B4-BE49-F238E27FC236}">
                <a16:creationId xmlns:a16="http://schemas.microsoft.com/office/drawing/2014/main" id="{EAC2E783-720C-504F-9820-62C50314CE68}"/>
              </a:ext>
            </a:extLst>
          </p:cNvPr>
          <p:cNvPicPr>
            <a:picLocks noChangeAspect="1"/>
          </p:cNvPicPr>
          <p:nvPr/>
        </p:nvPicPr>
        <p:blipFill rotWithShape="1">
          <a:blip r:embed="rId6"/>
          <a:srcRect l="33539" t="8045"/>
          <a:stretch/>
        </p:blipFill>
        <p:spPr>
          <a:xfrm>
            <a:off x="3003503" y="2126883"/>
            <a:ext cx="6184994" cy="4616905"/>
          </a:xfrm>
          <a:prstGeom prst="rect">
            <a:avLst/>
          </a:prstGeom>
        </p:spPr>
      </p:pic>
      <p:sp>
        <p:nvSpPr>
          <p:cNvPr id="4" name="TextBox 3">
            <a:extLst>
              <a:ext uri="{FF2B5EF4-FFF2-40B4-BE49-F238E27FC236}">
                <a16:creationId xmlns:a16="http://schemas.microsoft.com/office/drawing/2014/main" id="{958BAAB8-E292-1B45-8A70-1E81F9FDA838}"/>
              </a:ext>
            </a:extLst>
          </p:cNvPr>
          <p:cNvSpPr txBox="1"/>
          <p:nvPr/>
        </p:nvSpPr>
        <p:spPr>
          <a:xfrm>
            <a:off x="3003503" y="6014301"/>
            <a:ext cx="2564091" cy="646331"/>
          </a:xfrm>
          <a:prstGeom prst="rect">
            <a:avLst/>
          </a:prstGeom>
          <a:solidFill>
            <a:schemeClr val="bg2"/>
          </a:solidFill>
        </p:spPr>
        <p:txBody>
          <a:bodyPr wrap="square" rtlCol="0">
            <a:spAutoFit/>
          </a:bodyPr>
          <a:lstStyle/>
          <a:p>
            <a:r>
              <a:rPr lang="en-US">
                <a:solidFill>
                  <a:srgbClr val="C00000"/>
                </a:solidFill>
              </a:rPr>
              <a:t>*</a:t>
            </a:r>
            <a:r>
              <a:rPr lang="en-US" err="1">
                <a:solidFill>
                  <a:srgbClr val="C00000"/>
                </a:solidFill>
              </a:rPr>
              <a:t>WaDE</a:t>
            </a:r>
            <a:r>
              <a:rPr lang="en-US">
                <a:solidFill>
                  <a:srgbClr val="C00000"/>
                </a:solidFill>
              </a:rPr>
              <a:t> Diversion Sites</a:t>
            </a:r>
          </a:p>
          <a:p>
            <a:r>
              <a:rPr lang="en-US">
                <a:solidFill>
                  <a:schemeClr val="accent6">
                    <a:lumMod val="75000"/>
                  </a:schemeClr>
                </a:solidFill>
              </a:rPr>
              <a:t>*Monitoring Locations</a:t>
            </a:r>
          </a:p>
        </p:txBody>
      </p:sp>
      <p:sp>
        <p:nvSpPr>
          <p:cNvPr id="10" name="Oval 9">
            <a:extLst>
              <a:ext uri="{FF2B5EF4-FFF2-40B4-BE49-F238E27FC236}">
                <a16:creationId xmlns:a16="http://schemas.microsoft.com/office/drawing/2014/main" id="{F9251823-03AA-AB43-BB39-875C29FF6A9D}"/>
              </a:ext>
            </a:extLst>
          </p:cNvPr>
          <p:cNvSpPr/>
          <p:nvPr/>
        </p:nvSpPr>
        <p:spPr>
          <a:xfrm>
            <a:off x="10049165" y="559207"/>
            <a:ext cx="1477817" cy="140854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Network Linked Data Index</a:t>
            </a:r>
            <a:endParaRPr lang="en-US"/>
          </a:p>
        </p:txBody>
      </p:sp>
      <p:cxnSp>
        <p:nvCxnSpPr>
          <p:cNvPr id="8" name="Straight Arrow Connector 7">
            <a:extLst>
              <a:ext uri="{FF2B5EF4-FFF2-40B4-BE49-F238E27FC236}">
                <a16:creationId xmlns:a16="http://schemas.microsoft.com/office/drawing/2014/main" id="{66A291FF-97D3-3945-B1F5-5E879AFA0EE0}"/>
              </a:ext>
            </a:extLst>
          </p:cNvPr>
          <p:cNvCxnSpPr>
            <a:cxnSpLocks/>
          </p:cNvCxnSpPr>
          <p:nvPr/>
        </p:nvCxnSpPr>
        <p:spPr>
          <a:xfrm flipV="1">
            <a:off x="1785238" y="1659118"/>
            <a:ext cx="1363315" cy="2426063"/>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Statistics with solid fill">
            <a:extLst>
              <a:ext uri="{FF2B5EF4-FFF2-40B4-BE49-F238E27FC236}">
                <a16:creationId xmlns:a16="http://schemas.microsoft.com/office/drawing/2014/main" id="{82DB698E-A596-9D42-94B1-72DBDB5D67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0736" y="1053351"/>
            <a:ext cx="914400" cy="914400"/>
          </a:xfrm>
          <a:prstGeom prst="rect">
            <a:avLst/>
          </a:prstGeom>
        </p:spPr>
      </p:pic>
    </p:spTree>
    <p:extLst>
      <p:ext uri="{BB962C8B-B14F-4D97-AF65-F5344CB8AC3E}">
        <p14:creationId xmlns:p14="http://schemas.microsoft.com/office/powerpoint/2010/main" val="128296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BFD2-5897-58D5-746B-E5045F87AECC}"/>
              </a:ext>
            </a:extLst>
          </p:cNvPr>
          <p:cNvSpPr>
            <a:spLocks noGrp="1"/>
          </p:cNvSpPr>
          <p:nvPr>
            <p:ph type="title"/>
          </p:nvPr>
        </p:nvSpPr>
        <p:spPr>
          <a:xfrm>
            <a:off x="665018" y="-222239"/>
            <a:ext cx="10515600" cy="1325563"/>
          </a:xfrm>
        </p:spPr>
        <p:txBody>
          <a:bodyPr/>
          <a:lstStyle/>
          <a:p>
            <a:r>
              <a:rPr lang="en-US">
                <a:cs typeface="Calibri Light"/>
              </a:rPr>
              <a:t>Workflow Vision (Development by </a:t>
            </a:r>
            <a:r>
              <a:rPr lang="en-US" err="1">
                <a:cs typeface="Calibri Light"/>
              </a:rPr>
              <a:t>WaDE</a:t>
            </a:r>
            <a:r>
              <a:rPr lang="en-US">
                <a:cs typeface="Calibri Light"/>
              </a:rPr>
              <a:t>)</a:t>
            </a:r>
            <a:endParaRPr lang="en-US"/>
          </a:p>
        </p:txBody>
      </p:sp>
      <p:pic>
        <p:nvPicPr>
          <p:cNvPr id="15" name="Picture 10" descr="Western State Water Resource Agency Use of Cloud Computing Technology &amp;  Platforms | Western States Water Council">
            <a:extLst>
              <a:ext uri="{FF2B5EF4-FFF2-40B4-BE49-F238E27FC236}">
                <a16:creationId xmlns:a16="http://schemas.microsoft.com/office/drawing/2014/main" id="{20AF6F0E-377B-C140-9801-96F288EDF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55" y="1759505"/>
            <a:ext cx="1146981" cy="1669495"/>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Database with solid fill">
            <a:extLst>
              <a:ext uri="{FF2B5EF4-FFF2-40B4-BE49-F238E27FC236}">
                <a16:creationId xmlns:a16="http://schemas.microsoft.com/office/drawing/2014/main" id="{5FA3D0CD-ED1E-8144-B523-6192B6B026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945" y="3627981"/>
            <a:ext cx="914400" cy="914400"/>
          </a:xfrm>
          <a:prstGeom prst="rect">
            <a:avLst/>
          </a:prstGeom>
        </p:spPr>
      </p:pic>
      <p:sp>
        <p:nvSpPr>
          <p:cNvPr id="3" name="TextBox 2">
            <a:extLst>
              <a:ext uri="{FF2B5EF4-FFF2-40B4-BE49-F238E27FC236}">
                <a16:creationId xmlns:a16="http://schemas.microsoft.com/office/drawing/2014/main" id="{970A515C-031E-8446-B4B8-BAE3D0DC985E}"/>
              </a:ext>
            </a:extLst>
          </p:cNvPr>
          <p:cNvSpPr txBox="1"/>
          <p:nvPr/>
        </p:nvSpPr>
        <p:spPr>
          <a:xfrm>
            <a:off x="665018" y="4542381"/>
            <a:ext cx="1653976" cy="923330"/>
          </a:xfrm>
          <a:prstGeom prst="rect">
            <a:avLst/>
          </a:prstGeom>
          <a:noFill/>
        </p:spPr>
        <p:txBody>
          <a:bodyPr wrap="square" rtlCol="0">
            <a:spAutoFit/>
          </a:bodyPr>
          <a:lstStyle/>
          <a:p>
            <a:r>
              <a:rPr lang="en-US"/>
              <a:t>Water diversions time series data</a:t>
            </a:r>
          </a:p>
        </p:txBody>
      </p:sp>
      <p:pic>
        <p:nvPicPr>
          <p:cNvPr id="6" name="Picture 5">
            <a:extLst>
              <a:ext uri="{FF2B5EF4-FFF2-40B4-BE49-F238E27FC236}">
                <a16:creationId xmlns:a16="http://schemas.microsoft.com/office/drawing/2014/main" id="{EAC2E783-720C-504F-9820-62C50314CE68}"/>
              </a:ext>
            </a:extLst>
          </p:cNvPr>
          <p:cNvPicPr>
            <a:picLocks noChangeAspect="1"/>
          </p:cNvPicPr>
          <p:nvPr/>
        </p:nvPicPr>
        <p:blipFill rotWithShape="1">
          <a:blip r:embed="rId6"/>
          <a:srcRect l="33539" t="8045"/>
          <a:stretch/>
        </p:blipFill>
        <p:spPr>
          <a:xfrm>
            <a:off x="3003503" y="2126883"/>
            <a:ext cx="6184994" cy="4616905"/>
          </a:xfrm>
          <a:prstGeom prst="rect">
            <a:avLst/>
          </a:prstGeom>
        </p:spPr>
      </p:pic>
      <p:sp>
        <p:nvSpPr>
          <p:cNvPr id="4" name="TextBox 3">
            <a:extLst>
              <a:ext uri="{FF2B5EF4-FFF2-40B4-BE49-F238E27FC236}">
                <a16:creationId xmlns:a16="http://schemas.microsoft.com/office/drawing/2014/main" id="{958BAAB8-E292-1B45-8A70-1E81F9FDA838}"/>
              </a:ext>
            </a:extLst>
          </p:cNvPr>
          <p:cNvSpPr txBox="1"/>
          <p:nvPr/>
        </p:nvSpPr>
        <p:spPr>
          <a:xfrm>
            <a:off x="3003503" y="6014301"/>
            <a:ext cx="2564091" cy="646331"/>
          </a:xfrm>
          <a:prstGeom prst="rect">
            <a:avLst/>
          </a:prstGeom>
          <a:solidFill>
            <a:schemeClr val="bg2"/>
          </a:solidFill>
        </p:spPr>
        <p:txBody>
          <a:bodyPr wrap="square" rtlCol="0">
            <a:spAutoFit/>
          </a:bodyPr>
          <a:lstStyle/>
          <a:p>
            <a:r>
              <a:rPr lang="en-US">
                <a:solidFill>
                  <a:srgbClr val="C00000"/>
                </a:solidFill>
              </a:rPr>
              <a:t>*</a:t>
            </a:r>
            <a:r>
              <a:rPr lang="en-US" err="1">
                <a:solidFill>
                  <a:srgbClr val="C00000"/>
                </a:solidFill>
              </a:rPr>
              <a:t>WaDE</a:t>
            </a:r>
            <a:r>
              <a:rPr lang="en-US">
                <a:solidFill>
                  <a:srgbClr val="C00000"/>
                </a:solidFill>
              </a:rPr>
              <a:t> Diversion Sites</a:t>
            </a:r>
          </a:p>
          <a:p>
            <a:r>
              <a:rPr lang="en-US">
                <a:solidFill>
                  <a:schemeClr val="accent6">
                    <a:lumMod val="75000"/>
                  </a:schemeClr>
                </a:solidFill>
              </a:rPr>
              <a:t>*Monitoring Locations</a:t>
            </a:r>
          </a:p>
        </p:txBody>
      </p:sp>
      <p:sp>
        <p:nvSpPr>
          <p:cNvPr id="10" name="Oval 9">
            <a:extLst>
              <a:ext uri="{FF2B5EF4-FFF2-40B4-BE49-F238E27FC236}">
                <a16:creationId xmlns:a16="http://schemas.microsoft.com/office/drawing/2014/main" id="{F9251823-03AA-AB43-BB39-875C29FF6A9D}"/>
              </a:ext>
            </a:extLst>
          </p:cNvPr>
          <p:cNvSpPr/>
          <p:nvPr/>
        </p:nvSpPr>
        <p:spPr>
          <a:xfrm>
            <a:off x="10049165" y="559207"/>
            <a:ext cx="1477817" cy="1408544"/>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Network Linked Data Index</a:t>
            </a:r>
            <a:endParaRPr lang="en-US"/>
          </a:p>
        </p:txBody>
      </p:sp>
      <p:cxnSp>
        <p:nvCxnSpPr>
          <p:cNvPr id="8" name="Straight Arrow Connector 7">
            <a:extLst>
              <a:ext uri="{FF2B5EF4-FFF2-40B4-BE49-F238E27FC236}">
                <a16:creationId xmlns:a16="http://schemas.microsoft.com/office/drawing/2014/main" id="{66A291FF-97D3-3945-B1F5-5E879AFA0EE0}"/>
              </a:ext>
            </a:extLst>
          </p:cNvPr>
          <p:cNvCxnSpPr>
            <a:cxnSpLocks/>
          </p:cNvCxnSpPr>
          <p:nvPr/>
        </p:nvCxnSpPr>
        <p:spPr>
          <a:xfrm flipV="1">
            <a:off x="1785238" y="1659118"/>
            <a:ext cx="1363315" cy="2426063"/>
          </a:xfrm>
          <a:prstGeom prst="straightConnector1">
            <a:avLst/>
          </a:prstGeom>
          <a:ln w="571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Statistics with solid fill">
            <a:extLst>
              <a:ext uri="{FF2B5EF4-FFF2-40B4-BE49-F238E27FC236}">
                <a16:creationId xmlns:a16="http://schemas.microsoft.com/office/drawing/2014/main" id="{82DB698E-A596-9D42-94B1-72DBDB5D67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40736" y="1113889"/>
            <a:ext cx="914400" cy="914400"/>
          </a:xfrm>
          <a:prstGeom prst="rect">
            <a:avLst/>
          </a:prstGeom>
        </p:spPr>
      </p:pic>
      <p:sp>
        <p:nvSpPr>
          <p:cNvPr id="11" name="Oval 10">
            <a:extLst>
              <a:ext uri="{FF2B5EF4-FFF2-40B4-BE49-F238E27FC236}">
                <a16:creationId xmlns:a16="http://schemas.microsoft.com/office/drawing/2014/main" id="{F774BDB1-21CF-C740-80FB-BEB25095726D}"/>
              </a:ext>
            </a:extLst>
          </p:cNvPr>
          <p:cNvSpPr/>
          <p:nvPr/>
        </p:nvSpPr>
        <p:spPr>
          <a:xfrm>
            <a:off x="10049165" y="2219437"/>
            <a:ext cx="1477817" cy="1408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err="1">
                <a:cs typeface="Calibri"/>
              </a:rPr>
              <a:t>geoconnex</a:t>
            </a:r>
            <a:r>
              <a:rPr lang="en-US">
                <a:cs typeface="Calibri"/>
              </a:rPr>
              <a:t> knowledge Graph</a:t>
            </a:r>
            <a:endParaRPr lang="en-US"/>
          </a:p>
        </p:txBody>
      </p:sp>
      <p:cxnSp>
        <p:nvCxnSpPr>
          <p:cNvPr id="12" name="Straight Arrow Connector 11">
            <a:extLst>
              <a:ext uri="{FF2B5EF4-FFF2-40B4-BE49-F238E27FC236}">
                <a16:creationId xmlns:a16="http://schemas.microsoft.com/office/drawing/2014/main" id="{D4AB8093-DFCC-D04D-8776-0E489038A45A}"/>
              </a:ext>
            </a:extLst>
          </p:cNvPr>
          <p:cNvCxnSpPr>
            <a:cxnSpLocks/>
          </p:cNvCxnSpPr>
          <p:nvPr/>
        </p:nvCxnSpPr>
        <p:spPr>
          <a:xfrm flipV="1">
            <a:off x="9188497" y="3157979"/>
            <a:ext cx="766208" cy="160256"/>
          </a:xfrm>
          <a:prstGeom prst="straightConnector1">
            <a:avLst/>
          </a:prstGeom>
          <a:ln w="571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279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35897</TotalTime>
  <Words>1682</Words>
  <Application>Microsoft Macintosh PowerPoint</Application>
  <PresentationFormat>Widescreen</PresentationFormat>
  <Paragraphs>239</Paragraphs>
  <Slides>33</Slides>
  <Notes>18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Arial</vt:lpstr>
      <vt:lpstr>Avenir</vt:lpstr>
      <vt:lpstr>Calibri</vt:lpstr>
      <vt:lpstr>Calibri Light</vt:lpstr>
      <vt:lpstr>Source Sans Pro Web</vt:lpstr>
      <vt:lpstr>Office Theme</vt:lpstr>
      <vt:lpstr>Office Theme</vt:lpstr>
      <vt:lpstr>PowerPoint Presentation</vt:lpstr>
      <vt:lpstr>PowerPoint Presentation</vt:lpstr>
      <vt:lpstr>PowerPoint Presentation</vt:lpstr>
      <vt:lpstr>PowerPoint Presentation</vt:lpstr>
      <vt:lpstr>PowerPoint Presentation</vt:lpstr>
      <vt:lpstr>Workflow Vision (Development by WaDE)</vt:lpstr>
      <vt:lpstr>Workflow Vision (Development by WaDE)</vt:lpstr>
      <vt:lpstr>Workflow Vision (Development by WaDE)</vt:lpstr>
      <vt:lpstr>Workflow Vision (Development by WaDE)</vt:lpstr>
      <vt:lpstr>Workflow Vision</vt:lpstr>
      <vt:lpstr>PowerPoint Presentation</vt:lpstr>
      <vt:lpstr>PowerPoint Presentation</vt:lpstr>
      <vt:lpstr>PowerPoint Presentation</vt:lpstr>
      <vt:lpstr>PowerPoint Presentation</vt:lpstr>
      <vt:lpstr>PowerPoint Presentation</vt:lpstr>
      <vt:lpstr>What we need for this</vt:lpstr>
      <vt:lpstr>What is the NLDI?</vt:lpstr>
      <vt:lpstr>NLDI and Geoconnex – Emerging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Current work</vt:lpstr>
      <vt:lpstr>Current work</vt:lpstr>
      <vt:lpstr>Current work</vt:lpstr>
      <vt:lpstr>Current work</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Contributing Hydro-Addressed data to geoconnex.us and the NLDI</dc:title>
  <dc:subject/>
  <dc:creator>Kyle Onda</dc:creator>
  <cp:keywords/>
  <dc:description/>
  <cp:lastModifiedBy>Kyle Onda</cp:lastModifiedBy>
  <cp:revision>45</cp:revision>
  <dcterms:created xsi:type="dcterms:W3CDTF">2022-04-11T13:29:38Z</dcterms:created>
  <dcterms:modified xsi:type="dcterms:W3CDTF">2022-09-26T19:29:20Z</dcterms:modified>
  <cp:category/>
</cp:coreProperties>
</file>